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7" roundtripDataSignature="AMtx7mgHqrb4XLmJH20HleOpY6kGVUvD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highlight>
                  <a:srgbClr val="FFFFFF"/>
                </a:highlight>
                <a:latin typeface="Verdana"/>
                <a:ea typeface="Verdana"/>
                <a:cs typeface="Verdana"/>
                <a:sym typeface="Verdana"/>
              </a:rPr>
              <a:t>Should the one-tailed or the two-tailed probability be used to assess Mr. Bond's performance? That depends on the way the question is posed. If we are asking whether Mr. Bond can tell the difference between shaken or stirred martinis, then we would conclude he could if he performed either much better than chance or much worse than chance. If he performed much worse than chance, we would conclude that he can tell the difference, but he does not know which is which. Therefore, since we are going to reject the null hypothesis if Mr. Bond does either very well or very poorly, we will use a two-tailed probability.</a:t>
            </a:r>
            <a:endParaRPr>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100"/>
              <a:buNone/>
            </a:pPr>
            <a:r>
              <a:t/>
            </a:r>
            <a:endParaRPr>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100"/>
              <a:buNone/>
            </a:pPr>
            <a:r>
              <a:rPr lang="en-GB">
                <a:solidFill>
                  <a:schemeClr val="dk1"/>
                </a:solidFill>
                <a:highlight>
                  <a:srgbClr val="FFFFFF"/>
                </a:highlight>
                <a:latin typeface="Verdana"/>
                <a:ea typeface="Verdana"/>
                <a:cs typeface="Verdana"/>
                <a:sym typeface="Verdana"/>
              </a:rPr>
              <a:t>The null hypothesis for the two-tailed test is π = 0.5. By contrast, the null hypothesis for the one-tailed test is π ≤ 0.5. Accordingly, we reject the two-tailed hypothesis if the sample proportion deviates greatly from 0.5 in either direction. The one-tailed hypothesis is rejected only if the sample proportion is much greater than 0.5. The alternative hypothesis in the two-tailed test is π ≠ 0.5. In the one-tailed test it is π &gt; 0.5.</a:t>
            </a:r>
            <a:endParaRPr>
              <a:solidFill>
                <a:schemeClr val="dk1"/>
              </a:solidFill>
              <a:highlight>
                <a:srgbClr val="FFFFFF"/>
              </a:highlight>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highlight>
                  <a:srgbClr val="FFFFFF"/>
                </a:highlight>
                <a:latin typeface="Verdana"/>
                <a:ea typeface="Verdana"/>
                <a:cs typeface="Verdana"/>
                <a:sym typeface="Verdana"/>
              </a:rPr>
              <a:t>When a statistical test is not significant, it means that the data do not provide strong evidence that the null hypothesis is false. Lack of significance does not support the conclusion that the null hypothesis is true. Therefore, a researcher should not make the mistake of incorrectly concluding that the null hypothesis is true when a statistical test was not significant. Instead, the researcher should consider the test inconclusive. Contrast this with a Type I error in which the researcher erroneously concludes that the null hypothesis is false when, in fact, it is true.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highlight>
                  <a:srgbClr val="FFFFFF"/>
                </a:highlight>
                <a:latin typeface="Verdana"/>
                <a:ea typeface="Verdana"/>
                <a:cs typeface="Verdana"/>
                <a:sym typeface="Verdana"/>
              </a:rPr>
              <a:t>For example, if a statistical analysis were undertaken to determine whether a machine in a manufacturing plant were malfunctioning, the statistical analysis would be used to determine whether or not the machine should be shut down for repair. The plant manager would be less interested in assessing the weight of the evidence than knowing what action should be taken. </a:t>
            </a:r>
            <a:endParaRPr>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100"/>
              <a:buNone/>
            </a:pPr>
            <a:r>
              <a:t/>
            </a:r>
            <a:endParaRPr>
              <a:solidFill>
                <a:schemeClr val="dk1"/>
              </a:solidFill>
              <a:highlight>
                <a:srgbClr val="FFFFFF"/>
              </a:highlight>
              <a:latin typeface="Verdana"/>
              <a:ea typeface="Verdana"/>
              <a:cs typeface="Verdana"/>
              <a:sym typeface="Verdana"/>
            </a:endParaRPr>
          </a:p>
          <a:p>
            <a:pPr indent="0" lvl="0" marL="0" rtl="0" algn="l">
              <a:lnSpc>
                <a:spcPct val="100000"/>
              </a:lnSpc>
              <a:spcBef>
                <a:spcPts val="0"/>
              </a:spcBef>
              <a:spcAft>
                <a:spcPts val="0"/>
              </a:spcAft>
              <a:buSzPts val="1100"/>
              <a:buNone/>
            </a:pPr>
            <a:r>
              <a:rPr lang="en-GB">
                <a:solidFill>
                  <a:schemeClr val="dk1"/>
                </a:solidFill>
                <a:highlight>
                  <a:srgbClr val="FFFFFF"/>
                </a:highlight>
                <a:latin typeface="Verdana"/>
                <a:ea typeface="Verdana"/>
                <a:cs typeface="Verdana"/>
                <a:sym typeface="Verdana"/>
              </a:rPr>
              <a:t>There is no need for an immediate decision in scientific research where a researcher may conclude that there is some evidence against the null hypothesis, but that more research is needed before a definitive conclusion can be drawn.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0fdb89a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0fdb89a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Traditional streaming learning is not the same. As more data comes in, we just do a bigger matrix multiplication. But do we construct probabilities over time looking at the data?</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Deep learning example. We do random weights initialization and just learn from the data only. No incorporation of prior knowledge. Just instant learning.</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You start with a prior belief that the coin is fair, H:0.5, T:0.5. As soon as you see a Head in the first toss, this belief can be updated with HEAD probability going up and TAIL going down. So, the probability changes with every data point, not waiting for a large volume of data to be collected and then processed at once.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Bayesian inference has been applied to genetics, linguistics, image processing, brain imaging, cosmology, machine learning, epidemiology, psychology, forensic science, human object recognition, evolution, visual perception, ecology, and even the work of the fictional detective Sherlock Holmes.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5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6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gif"/><Relationship Id="rId4" Type="http://schemas.openxmlformats.org/officeDocument/2006/relationships/image" Target="../media/image37.png"/><Relationship Id="rId5" Type="http://schemas.openxmlformats.org/officeDocument/2006/relationships/image" Target="../media/image41.png"/><Relationship Id="rId6" Type="http://schemas.openxmlformats.org/officeDocument/2006/relationships/image" Target="../media/image43.png"/><Relationship Id="rId7"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www.math.upenn.edu/~deturck/m170/wk4/lecture/case1.html" TargetMode="External"/><Relationship Id="rId5" Type="http://schemas.openxmlformats.org/officeDocument/2006/relationships/image" Target="../media/image12.png"/><Relationship Id="rId6"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What is </a:t>
            </a:r>
            <a:r>
              <a:rPr b="0" i="1" lang="en-GB" sz="5200" u="none" cap="none" strike="noStrike">
                <a:solidFill>
                  <a:srgbClr val="000000"/>
                </a:solidFill>
                <a:latin typeface="Arial"/>
                <a:ea typeface="Arial"/>
                <a:cs typeface="Arial"/>
                <a:sym typeface="Arial"/>
              </a:rPr>
              <a:t>estimation</a:t>
            </a:r>
            <a:r>
              <a:rPr b="0" i="0" lang="en-GB" sz="5200" u="none" cap="none" strike="noStrike">
                <a:solidFill>
                  <a:srgbClr val="000000"/>
                </a:solidFill>
                <a:latin typeface="Arial"/>
                <a:ea typeface="Arial"/>
                <a:cs typeface="Arial"/>
                <a:sym typeface="Arial"/>
              </a:rPr>
              <a:t> and </a:t>
            </a:r>
            <a:r>
              <a:rPr b="0" i="1" lang="en-GB" sz="5200" u="none" cap="none" strike="noStrike">
                <a:solidFill>
                  <a:srgbClr val="000000"/>
                </a:solidFill>
                <a:latin typeface="Arial"/>
                <a:ea typeface="Arial"/>
                <a:cs typeface="Arial"/>
                <a:sym typeface="Arial"/>
              </a:rPr>
              <a:t>inference</a:t>
            </a:r>
            <a:r>
              <a:rPr b="0" i="0" lang="en-GB" sz="5200" u="none" cap="none" strike="noStrike">
                <a:solidFill>
                  <a:srgbClr val="000000"/>
                </a:solidFill>
                <a:latin typeface="Arial"/>
                <a:ea typeface="Arial"/>
                <a:cs typeface="Arial"/>
                <a:sym typeface="Arial"/>
              </a:rPr>
              <a:t>?</a:t>
            </a:r>
            <a:endParaRPr b="0" i="0" sz="5200" u="none" cap="none" strike="noStrike">
              <a:solidFill>
                <a:srgbClr val="000000"/>
              </a:solidFill>
              <a:latin typeface="Arial"/>
              <a:ea typeface="Arial"/>
              <a:cs typeface="Arial"/>
              <a:sym typeface="Arial"/>
            </a:endParaRPr>
          </a:p>
        </p:txBody>
      </p:sp>
      <p:sp>
        <p:nvSpPr>
          <p:cNvPr id="55" name="Google Shape;55;p1"/>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9"/>
          <p:cNvSpPr txBox="1"/>
          <p:nvPr/>
        </p:nvSpPr>
        <p:spPr>
          <a:xfrm>
            <a:off x="311700" y="1112775"/>
            <a:ext cx="8657100" cy="1684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Hypothesis testing, p-values, statistical significance</a:t>
            </a:r>
            <a:endParaRPr b="0" i="0" sz="5200" u="none" cap="none" strike="noStrike">
              <a:solidFill>
                <a:srgbClr val="000000"/>
              </a:solidFill>
              <a:latin typeface="Arial"/>
              <a:ea typeface="Arial"/>
              <a:cs typeface="Arial"/>
              <a:sym typeface="Arial"/>
            </a:endParaRPr>
          </a:p>
        </p:txBody>
      </p:sp>
      <p:sp>
        <p:nvSpPr>
          <p:cNvPr id="118" name="Google Shape;118;p9"/>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Why test hypotheses?</a:t>
            </a:r>
            <a:endParaRPr/>
          </a:p>
        </p:txBody>
      </p:sp>
      <p:sp>
        <p:nvSpPr>
          <p:cNvPr id="124" name="Google Shape;124;p10"/>
          <p:cNvSpPr txBox="1"/>
          <p:nvPr>
            <p:ph idx="1" type="body"/>
          </p:nvPr>
        </p:nvSpPr>
        <p:spPr>
          <a:xfrm>
            <a:off x="311700" y="1152475"/>
            <a:ext cx="8520600" cy="375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When interpreting an experimental finding, a natural question arises as to </a:t>
            </a:r>
            <a:r>
              <a:rPr b="1" lang="en-GB" sz="1600">
                <a:solidFill>
                  <a:schemeClr val="dk1"/>
                </a:solidFill>
                <a:highlight>
                  <a:srgbClr val="FFFFFF"/>
                </a:highlight>
                <a:latin typeface="Comic Sans MS"/>
                <a:ea typeface="Comic Sans MS"/>
                <a:cs typeface="Comic Sans MS"/>
                <a:sym typeface="Comic Sans MS"/>
              </a:rPr>
              <a:t>whether the finding could have occurred by chance</a:t>
            </a:r>
            <a:r>
              <a:rPr lang="en-GB" sz="1600">
                <a:solidFill>
                  <a:schemeClr val="dk1"/>
                </a:solidFill>
                <a:highlight>
                  <a:srgbClr val="FFFFFF"/>
                </a:highlight>
                <a:latin typeface="Comic Sans MS"/>
                <a:ea typeface="Comic Sans MS"/>
                <a:cs typeface="Comic Sans MS"/>
                <a:sym typeface="Comic Sans MS"/>
              </a:rPr>
              <a:t>. </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Hypothesis testing is a statistical procedure for testing whether chance is a plausible explanation of an experimental finding (or trend from observational data set).</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NULL Hypothesis (informal definition): If we are trying to establish a causation from data, in most cases, </a:t>
            </a:r>
            <a:r>
              <a:rPr b="1" lang="en-GB" sz="1600">
                <a:solidFill>
                  <a:schemeClr val="dk1"/>
                </a:solidFill>
                <a:highlight>
                  <a:srgbClr val="FFFFFF"/>
                </a:highlight>
                <a:latin typeface="Comic Sans MS"/>
                <a:ea typeface="Comic Sans MS"/>
                <a:cs typeface="Comic Sans MS"/>
                <a:sym typeface="Comic Sans MS"/>
              </a:rPr>
              <a:t>we start by assuming that the cause is not present</a:t>
            </a:r>
            <a:r>
              <a:rPr lang="en-GB" sz="1600">
                <a:solidFill>
                  <a:schemeClr val="dk1"/>
                </a:solidFill>
                <a:highlight>
                  <a:srgbClr val="FFFFFF"/>
                </a:highlight>
                <a:latin typeface="Comic Sans MS"/>
                <a:ea typeface="Comic Sans MS"/>
                <a:cs typeface="Comic Sans MS"/>
                <a:sym typeface="Comic Sans MS"/>
              </a:rPr>
              <a:t>. This is not interesting and is called NULL hypothesis (H</a:t>
            </a:r>
            <a:r>
              <a:rPr baseline="-25000" lang="en-GB" sz="1600">
                <a:solidFill>
                  <a:schemeClr val="dk1"/>
                </a:solidFill>
                <a:highlight>
                  <a:srgbClr val="FFFFFF"/>
                </a:highlight>
                <a:latin typeface="Comic Sans MS"/>
                <a:ea typeface="Comic Sans MS"/>
                <a:cs typeface="Comic Sans MS"/>
                <a:sym typeface="Comic Sans MS"/>
              </a:rPr>
              <a:t>0</a:t>
            </a:r>
            <a:r>
              <a:rPr lang="en-GB" sz="1600">
                <a:solidFill>
                  <a:schemeClr val="dk1"/>
                </a:solidFill>
                <a:highlight>
                  <a:srgbClr val="FFFFFF"/>
                </a:highlight>
                <a:latin typeface="Comic Sans MS"/>
                <a:ea typeface="Comic Sans MS"/>
                <a:cs typeface="Comic Sans MS"/>
                <a:sym typeface="Comic Sans MS"/>
              </a:rPr>
              <a:t>). The cause is the ALTERNATE hypothesis (H</a:t>
            </a:r>
            <a:r>
              <a:rPr baseline="-25000" lang="en-GB" sz="1600">
                <a:solidFill>
                  <a:schemeClr val="dk1"/>
                </a:solidFill>
                <a:highlight>
                  <a:srgbClr val="FFFFFF"/>
                </a:highlight>
                <a:latin typeface="Comic Sans MS"/>
                <a:ea typeface="Comic Sans MS"/>
                <a:cs typeface="Comic Sans MS"/>
                <a:sym typeface="Comic Sans MS"/>
              </a:rPr>
              <a:t>a</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solidFill>
                  <a:schemeClr val="dk1"/>
                </a:solidFill>
                <a:highlight>
                  <a:srgbClr val="FFFFFF"/>
                </a:highlight>
                <a:latin typeface="Comic Sans MS"/>
                <a:ea typeface="Comic Sans MS"/>
                <a:cs typeface="Comic Sans MS"/>
                <a:sym typeface="Comic Sans MS"/>
              </a:rPr>
              <a:t>Then, if we can show, from the data, that the </a:t>
            </a:r>
            <a:r>
              <a:rPr b="1" lang="en-GB" sz="1600">
                <a:solidFill>
                  <a:schemeClr val="dk1"/>
                </a:solidFill>
                <a:highlight>
                  <a:srgbClr val="FFFFFF"/>
                </a:highlight>
                <a:latin typeface="Comic Sans MS"/>
                <a:ea typeface="Comic Sans MS"/>
                <a:cs typeface="Comic Sans MS"/>
                <a:sym typeface="Comic Sans MS"/>
              </a:rPr>
              <a:t>chance of observing the data is extremely small</a:t>
            </a:r>
            <a:r>
              <a:rPr lang="en-GB" sz="1600">
                <a:solidFill>
                  <a:schemeClr val="dk1"/>
                </a:solidFill>
                <a:highlight>
                  <a:srgbClr val="FFFFFF"/>
                </a:highlight>
                <a:latin typeface="Comic Sans MS"/>
                <a:ea typeface="Comic Sans MS"/>
                <a:cs typeface="Comic Sans MS"/>
                <a:sym typeface="Comic Sans MS"/>
              </a:rPr>
              <a:t> if the original cause/trend was not present, then we </a:t>
            </a:r>
            <a:r>
              <a:rPr b="1" lang="en-GB" sz="1600">
                <a:solidFill>
                  <a:schemeClr val="dk1"/>
                </a:solidFill>
                <a:highlight>
                  <a:srgbClr val="FFFFFF"/>
                </a:highlight>
                <a:latin typeface="Comic Sans MS"/>
                <a:ea typeface="Comic Sans MS"/>
                <a:cs typeface="Comic Sans MS"/>
                <a:sym typeface="Comic Sans MS"/>
              </a:rPr>
              <a:t>reject the NULL hypothesis</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link between descriptive and inferential statistics</a:t>
            </a:r>
            <a:endParaRPr/>
          </a:p>
        </p:txBody>
      </p:sp>
      <p:sp>
        <p:nvSpPr>
          <p:cNvPr id="130" name="Google Shape;130;p11"/>
          <p:cNvSpPr/>
          <p:nvPr/>
        </p:nvSpPr>
        <p:spPr>
          <a:xfrm>
            <a:off x="1108250" y="1335350"/>
            <a:ext cx="2052600" cy="10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omic Sans MS"/>
                <a:ea typeface="Comic Sans MS"/>
                <a:cs typeface="Comic Sans MS"/>
                <a:sym typeface="Comic Sans MS"/>
              </a:rPr>
              <a:t>Hypothesis testing</a:t>
            </a:r>
            <a:endParaRPr b="0" i="0" sz="2400" u="none" cap="none" strike="noStrike">
              <a:solidFill>
                <a:srgbClr val="000000"/>
              </a:solidFill>
              <a:latin typeface="Comic Sans MS"/>
              <a:ea typeface="Comic Sans MS"/>
              <a:cs typeface="Comic Sans MS"/>
              <a:sym typeface="Comic Sans MS"/>
            </a:endParaRPr>
          </a:p>
        </p:txBody>
      </p:sp>
      <p:sp>
        <p:nvSpPr>
          <p:cNvPr id="131" name="Google Shape;131;p11"/>
          <p:cNvSpPr/>
          <p:nvPr/>
        </p:nvSpPr>
        <p:spPr>
          <a:xfrm rot="-10798808">
            <a:off x="3261712" y="1625888"/>
            <a:ext cx="865500" cy="46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1"/>
          <p:cNvSpPr/>
          <p:nvPr/>
        </p:nvSpPr>
        <p:spPr>
          <a:xfrm>
            <a:off x="4228050" y="1335350"/>
            <a:ext cx="3099300" cy="10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000000"/>
                </a:solidFill>
                <a:latin typeface="Comic Sans MS"/>
                <a:ea typeface="Comic Sans MS"/>
                <a:cs typeface="Comic Sans MS"/>
                <a:sym typeface="Comic Sans MS"/>
              </a:rPr>
              <a:t>Chance</a:t>
            </a:r>
            <a:r>
              <a:rPr b="0" i="0" lang="en-GB" sz="2400" u="none" cap="none" strike="noStrike">
                <a:solidFill>
                  <a:srgbClr val="000000"/>
                </a:solidFill>
                <a:latin typeface="Comic Sans MS"/>
                <a:ea typeface="Comic Sans MS"/>
                <a:cs typeface="Comic Sans MS"/>
                <a:sym typeface="Comic Sans MS"/>
              </a:rPr>
              <a:t> of effect/ observed data</a:t>
            </a:r>
            <a:endParaRPr b="0" i="0" sz="2400" u="none" cap="none" strike="noStrike">
              <a:solidFill>
                <a:srgbClr val="000000"/>
              </a:solidFill>
              <a:latin typeface="Comic Sans MS"/>
              <a:ea typeface="Comic Sans MS"/>
              <a:cs typeface="Comic Sans MS"/>
              <a:sym typeface="Comic Sans MS"/>
            </a:endParaRPr>
          </a:p>
        </p:txBody>
      </p:sp>
      <p:sp>
        <p:nvSpPr>
          <p:cNvPr id="133" name="Google Shape;133;p11"/>
          <p:cNvSpPr/>
          <p:nvPr/>
        </p:nvSpPr>
        <p:spPr>
          <a:xfrm>
            <a:off x="3593600" y="3194000"/>
            <a:ext cx="2629500" cy="92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omic Sans MS"/>
                <a:ea typeface="Comic Sans MS"/>
                <a:cs typeface="Comic Sans MS"/>
                <a:sym typeface="Comic Sans MS"/>
              </a:rPr>
              <a:t>Science of chance: Probability</a:t>
            </a:r>
            <a:endParaRPr b="0" i="0" sz="1800" u="none" cap="none" strike="noStrike">
              <a:solidFill>
                <a:srgbClr val="000000"/>
              </a:solidFill>
              <a:latin typeface="Comic Sans MS"/>
              <a:ea typeface="Comic Sans MS"/>
              <a:cs typeface="Comic Sans MS"/>
              <a:sym typeface="Comic Sans MS"/>
            </a:endParaRPr>
          </a:p>
        </p:txBody>
      </p:sp>
      <p:sp>
        <p:nvSpPr>
          <p:cNvPr id="134" name="Google Shape;134;p11"/>
          <p:cNvSpPr/>
          <p:nvPr/>
        </p:nvSpPr>
        <p:spPr>
          <a:xfrm>
            <a:off x="6373642" y="3194005"/>
            <a:ext cx="2629500" cy="92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omic Sans MS"/>
                <a:ea typeface="Comic Sans MS"/>
                <a:cs typeface="Comic Sans MS"/>
                <a:sym typeface="Comic Sans MS"/>
              </a:rPr>
              <a:t>All the machinery of </a:t>
            </a:r>
            <a:r>
              <a:rPr b="1" i="0" lang="en-GB" sz="1800" u="none" cap="none" strike="noStrike">
                <a:solidFill>
                  <a:srgbClr val="000000"/>
                </a:solidFill>
                <a:latin typeface="Comic Sans MS"/>
                <a:ea typeface="Comic Sans MS"/>
                <a:cs typeface="Comic Sans MS"/>
                <a:sym typeface="Comic Sans MS"/>
              </a:rPr>
              <a:t>descriptive stat</a:t>
            </a:r>
            <a:endParaRPr b="1" i="0" sz="1800" u="none" cap="none" strike="noStrike">
              <a:solidFill>
                <a:srgbClr val="000000"/>
              </a:solidFill>
              <a:latin typeface="Comic Sans MS"/>
              <a:ea typeface="Comic Sans MS"/>
              <a:cs typeface="Comic Sans MS"/>
              <a:sym typeface="Comic Sans MS"/>
            </a:endParaRPr>
          </a:p>
        </p:txBody>
      </p:sp>
      <p:cxnSp>
        <p:nvCxnSpPr>
          <p:cNvPr id="135" name="Google Shape;135;p11"/>
          <p:cNvCxnSpPr>
            <a:stCxn id="133" idx="0"/>
          </p:cNvCxnSpPr>
          <p:nvPr/>
        </p:nvCxnSpPr>
        <p:spPr>
          <a:xfrm flipH="1" rot="10800000">
            <a:off x="4908350" y="1891700"/>
            <a:ext cx="193500" cy="1302300"/>
          </a:xfrm>
          <a:prstGeom prst="straightConnector1">
            <a:avLst/>
          </a:prstGeom>
          <a:noFill/>
          <a:ln cap="flat" cmpd="sng" w="9525">
            <a:solidFill>
              <a:schemeClr val="dk2"/>
            </a:solidFill>
            <a:prstDash val="solid"/>
            <a:round/>
            <a:headEnd len="sm" w="sm" type="none"/>
            <a:tailEnd len="med" w="med" type="triangle"/>
          </a:ln>
        </p:spPr>
      </p:cxnSp>
      <p:cxnSp>
        <p:nvCxnSpPr>
          <p:cNvPr id="136" name="Google Shape;136;p11"/>
          <p:cNvCxnSpPr>
            <a:stCxn id="134" idx="0"/>
          </p:cNvCxnSpPr>
          <p:nvPr/>
        </p:nvCxnSpPr>
        <p:spPr>
          <a:xfrm rot="10800000">
            <a:off x="6406792" y="2237905"/>
            <a:ext cx="1281600" cy="956100"/>
          </a:xfrm>
          <a:prstGeom prst="straightConnector1">
            <a:avLst/>
          </a:prstGeom>
          <a:noFill/>
          <a:ln cap="flat" cmpd="sng" w="9525">
            <a:solidFill>
              <a:schemeClr val="dk2"/>
            </a:solidFill>
            <a:prstDash val="solid"/>
            <a:round/>
            <a:headEnd len="sm" w="sm" type="none"/>
            <a:tailEnd len="med" w="med" type="triangle"/>
          </a:ln>
        </p:spPr>
      </p:cxnSp>
      <p:sp>
        <p:nvSpPr>
          <p:cNvPr id="137" name="Google Shape;137;p11"/>
          <p:cNvSpPr/>
          <p:nvPr/>
        </p:nvSpPr>
        <p:spPr>
          <a:xfrm rot="7071874">
            <a:off x="1264334" y="2480968"/>
            <a:ext cx="573833" cy="46996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1"/>
          <p:cNvSpPr/>
          <p:nvPr/>
        </p:nvSpPr>
        <p:spPr>
          <a:xfrm>
            <a:off x="524950" y="3079400"/>
            <a:ext cx="2052600" cy="1050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omic Sans MS"/>
                <a:ea typeface="Comic Sans MS"/>
                <a:cs typeface="Comic Sans MS"/>
                <a:sym typeface="Comic Sans MS"/>
              </a:rPr>
              <a:t>Statistical inference</a:t>
            </a:r>
            <a:endParaRPr b="0" i="0" sz="2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2"/>
          <p:cNvSpPr txBox="1"/>
          <p:nvPr>
            <p:ph type="title"/>
          </p:nvPr>
        </p:nvSpPr>
        <p:spPr>
          <a:xfrm>
            <a:off x="311700" y="25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“My name is Bond… James Bond”</a:t>
            </a:r>
            <a:endParaRPr/>
          </a:p>
        </p:txBody>
      </p:sp>
      <p:pic>
        <p:nvPicPr>
          <p:cNvPr id="144" name="Google Shape;144;p12"/>
          <p:cNvPicPr preferRelativeResize="0"/>
          <p:nvPr/>
        </p:nvPicPr>
        <p:blipFill rotWithShape="1">
          <a:blip r:embed="rId3">
            <a:alphaModFix/>
          </a:blip>
          <a:srcRect b="0" l="0" r="0" t="0"/>
          <a:stretch/>
        </p:blipFill>
        <p:spPr>
          <a:xfrm>
            <a:off x="311700" y="1953500"/>
            <a:ext cx="3836550" cy="2880900"/>
          </a:xfrm>
          <a:prstGeom prst="rect">
            <a:avLst/>
          </a:prstGeom>
          <a:noFill/>
          <a:ln>
            <a:noFill/>
          </a:ln>
        </p:spPr>
      </p:pic>
      <p:sp>
        <p:nvSpPr>
          <p:cNvPr id="145" name="Google Shape;145;p12"/>
          <p:cNvSpPr/>
          <p:nvPr/>
        </p:nvSpPr>
        <p:spPr>
          <a:xfrm>
            <a:off x="1677025" y="832275"/>
            <a:ext cx="2522400" cy="14922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GB" sz="2400" u="none" cap="none" strike="noStrike">
                <a:solidFill>
                  <a:srgbClr val="000000"/>
                </a:solidFill>
                <a:latin typeface="Comic Sans MS"/>
                <a:ea typeface="Comic Sans MS"/>
                <a:cs typeface="Comic Sans MS"/>
                <a:sym typeface="Comic Sans MS"/>
              </a:rPr>
              <a:t>Stirred or shaken?</a:t>
            </a:r>
            <a:endParaRPr b="1" i="0" sz="2400" u="none" cap="none" strike="noStrike">
              <a:solidFill>
                <a:srgbClr val="000000"/>
              </a:solidFill>
              <a:latin typeface="Comic Sans MS"/>
              <a:ea typeface="Comic Sans MS"/>
              <a:cs typeface="Comic Sans MS"/>
              <a:sym typeface="Comic Sans MS"/>
            </a:endParaRPr>
          </a:p>
        </p:txBody>
      </p:sp>
      <p:sp>
        <p:nvSpPr>
          <p:cNvPr id="146" name="Google Shape;146;p12"/>
          <p:cNvSpPr txBox="1"/>
          <p:nvPr/>
        </p:nvSpPr>
        <p:spPr>
          <a:xfrm>
            <a:off x="4421850" y="1594925"/>
            <a:ext cx="4476000" cy="3350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0" i="0" lang="en-GB" sz="1400" u="none" cap="none" strike="noStrike">
                <a:solidFill>
                  <a:srgbClr val="000000"/>
                </a:solidFill>
                <a:latin typeface="Comic Sans MS"/>
                <a:ea typeface="Comic Sans MS"/>
                <a:cs typeface="Comic Sans MS"/>
                <a:sym typeface="Comic Sans MS"/>
              </a:rPr>
              <a:t>Suppose we gave Mr. Bond a series of 16 taste tests. In each test, we flipped a fair coin to determine whether to stir or shake the martini.</a:t>
            </a:r>
            <a:endParaRPr b="0" i="0" sz="1400" u="none" cap="none" strike="noStrike">
              <a:solidFill>
                <a:srgbClr val="000000"/>
              </a:solidFill>
              <a:latin typeface="Comic Sans MS"/>
              <a:ea typeface="Comic Sans MS"/>
              <a:cs typeface="Comic Sans MS"/>
              <a:sym typeface="Comic Sans MS"/>
            </a:endParaRPr>
          </a:p>
          <a:p>
            <a:pPr indent="0" lvl="0" marL="0" marR="0" rtl="0" algn="just">
              <a:lnSpc>
                <a:spcPct val="115000"/>
              </a:lnSpc>
              <a:spcBef>
                <a:spcPts val="1000"/>
              </a:spcBef>
              <a:spcAft>
                <a:spcPts val="0"/>
              </a:spcAft>
              <a:buClr>
                <a:srgbClr val="000000"/>
              </a:buClr>
              <a:buSzPts val="1400"/>
              <a:buFont typeface="Arial"/>
              <a:buNone/>
            </a:pPr>
            <a:r>
              <a:rPr b="0" i="0" lang="en-GB" sz="1400" u="none" cap="none" strike="noStrike">
                <a:solidFill>
                  <a:srgbClr val="000000"/>
                </a:solidFill>
                <a:latin typeface="Comic Sans MS"/>
                <a:ea typeface="Comic Sans MS"/>
                <a:cs typeface="Comic Sans MS"/>
                <a:sym typeface="Comic Sans MS"/>
              </a:rPr>
              <a:t>Then we presented the martini to Mr. Bond and asked him to decide whether it was shaken or stirred. </a:t>
            </a:r>
            <a:endParaRPr b="0" i="0" sz="1400" u="none" cap="none" strike="noStrike">
              <a:solidFill>
                <a:srgbClr val="000000"/>
              </a:solidFill>
              <a:latin typeface="Comic Sans MS"/>
              <a:ea typeface="Comic Sans MS"/>
              <a:cs typeface="Comic Sans MS"/>
              <a:sym typeface="Comic Sans MS"/>
            </a:endParaRPr>
          </a:p>
          <a:p>
            <a:pPr indent="0" lvl="0" marL="0" marR="0" rtl="0" algn="just">
              <a:lnSpc>
                <a:spcPct val="115000"/>
              </a:lnSpc>
              <a:spcBef>
                <a:spcPts val="1000"/>
              </a:spcBef>
              <a:spcAft>
                <a:spcPts val="0"/>
              </a:spcAft>
              <a:buClr>
                <a:srgbClr val="000000"/>
              </a:buClr>
              <a:buSzPts val="1400"/>
              <a:buFont typeface="Arial"/>
              <a:buNone/>
            </a:pPr>
            <a:r>
              <a:rPr b="0" i="0" lang="en-GB" sz="1400" u="none" cap="none" strike="noStrike">
                <a:solidFill>
                  <a:srgbClr val="000000"/>
                </a:solidFill>
                <a:latin typeface="Comic Sans MS"/>
                <a:ea typeface="Comic Sans MS"/>
                <a:cs typeface="Comic Sans MS"/>
                <a:sym typeface="Comic Sans MS"/>
              </a:rPr>
              <a:t>Let's say Mr. Bond was correct on 13 of the 16 taste tests. </a:t>
            </a:r>
            <a:endParaRPr b="0" i="0" sz="1400" u="none" cap="none" strike="noStrike">
              <a:solidFill>
                <a:srgbClr val="000000"/>
              </a:solidFill>
              <a:latin typeface="Comic Sans MS"/>
              <a:ea typeface="Comic Sans MS"/>
              <a:cs typeface="Comic Sans MS"/>
              <a:sym typeface="Comic Sans MS"/>
            </a:endParaRPr>
          </a:p>
          <a:p>
            <a:pPr indent="0" lvl="0" marL="0" marR="0" rtl="0" algn="just">
              <a:lnSpc>
                <a:spcPct val="115000"/>
              </a:lnSpc>
              <a:spcBef>
                <a:spcPts val="1000"/>
              </a:spcBef>
              <a:spcAft>
                <a:spcPts val="1000"/>
              </a:spcAft>
              <a:buClr>
                <a:srgbClr val="000000"/>
              </a:buClr>
              <a:buSzPts val="1400"/>
              <a:buFont typeface="Arial"/>
              <a:buNone/>
            </a:pPr>
            <a:r>
              <a:rPr b="1" i="0" lang="en-GB" sz="1400" u="none" cap="none" strike="noStrike">
                <a:solidFill>
                  <a:srgbClr val="000000"/>
                </a:solidFill>
                <a:latin typeface="Comic Sans MS"/>
                <a:ea typeface="Comic Sans MS"/>
                <a:cs typeface="Comic Sans MS"/>
                <a:sym typeface="Comic Sans MS"/>
              </a:rPr>
              <a:t>Does this prove that Mr. Bond has at least some ability to tell whether the martini was shaken or stirred</a:t>
            </a:r>
            <a:r>
              <a:rPr b="0" i="0" lang="en-GB" sz="1400" u="none" cap="none" strike="noStrike">
                <a:solidFill>
                  <a:srgbClr val="000000"/>
                </a:solidFill>
                <a:latin typeface="Comic Sans MS"/>
                <a:ea typeface="Comic Sans MS"/>
                <a:cs typeface="Comic Sans MS"/>
                <a:sym typeface="Comic Sans MS"/>
              </a:rPr>
              <a:t>?</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Was 007 just lucky or he has it in him?</a:t>
            </a:r>
            <a:endParaRPr/>
          </a:p>
        </p:txBody>
      </p:sp>
      <p:sp>
        <p:nvSpPr>
          <p:cNvPr id="152" name="Google Shape;152;p13"/>
          <p:cNvSpPr txBox="1"/>
          <p:nvPr>
            <p:ph idx="1" type="body"/>
          </p:nvPr>
        </p:nvSpPr>
        <p:spPr>
          <a:xfrm>
            <a:off x="311700" y="1152475"/>
            <a:ext cx="8520600" cy="381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Mr. Bond could have been just lucky and guessed right 13 out of 16 times. </a:t>
            </a:r>
            <a:r>
              <a:rPr b="1" lang="en-GB" sz="1600">
                <a:solidFill>
                  <a:schemeClr val="dk1"/>
                </a:solidFill>
                <a:highlight>
                  <a:srgbClr val="FFFFFF"/>
                </a:highlight>
                <a:latin typeface="Comic Sans MS"/>
                <a:ea typeface="Comic Sans MS"/>
                <a:cs typeface="Comic Sans MS"/>
                <a:sym typeface="Comic Sans MS"/>
              </a:rPr>
              <a:t>But how plausible is the explanation that he was just lucky</a:t>
            </a:r>
            <a:r>
              <a:rPr lang="en-GB" sz="1600">
                <a:solidFill>
                  <a:schemeClr val="dk1"/>
                </a:solidFill>
                <a:highlight>
                  <a:srgbClr val="FFFFFF"/>
                </a:highlight>
                <a:latin typeface="Comic Sans MS"/>
                <a:ea typeface="Comic Sans MS"/>
                <a:cs typeface="Comic Sans MS"/>
                <a:sym typeface="Comic Sans MS"/>
              </a:rPr>
              <a:t>? </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To assess its plausibility, we determine the </a:t>
            </a:r>
            <a:r>
              <a:rPr b="1" lang="en-GB" sz="1600">
                <a:solidFill>
                  <a:schemeClr val="dk1"/>
                </a:solidFill>
                <a:highlight>
                  <a:srgbClr val="FFFFFF"/>
                </a:highlight>
                <a:latin typeface="Comic Sans MS"/>
                <a:ea typeface="Comic Sans MS"/>
                <a:cs typeface="Comic Sans MS"/>
                <a:sym typeface="Comic Sans MS"/>
              </a:rPr>
              <a:t>probability that someone who was just guessing would be correct 13/16 times or more</a:t>
            </a:r>
            <a:r>
              <a:rPr lang="en-GB" sz="1600">
                <a:solidFill>
                  <a:schemeClr val="dk1"/>
                </a:solidFill>
                <a:highlight>
                  <a:srgbClr val="FFFFFF"/>
                </a:highlight>
                <a:latin typeface="Comic Sans MS"/>
                <a:ea typeface="Comic Sans MS"/>
                <a:cs typeface="Comic Sans MS"/>
                <a:sym typeface="Comic Sans MS"/>
              </a:rPr>
              <a:t>. This probability can be computed from the </a:t>
            </a:r>
            <a:r>
              <a:rPr b="1" lang="en-GB" sz="1600">
                <a:solidFill>
                  <a:schemeClr val="dk1"/>
                </a:solidFill>
                <a:highlight>
                  <a:srgbClr val="FFFFFF"/>
                </a:highlight>
                <a:latin typeface="Comic Sans MS"/>
                <a:ea typeface="Comic Sans MS"/>
                <a:cs typeface="Comic Sans MS"/>
                <a:sym typeface="Comic Sans MS"/>
              </a:rPr>
              <a:t>binomial distribution</a:t>
            </a:r>
            <a:r>
              <a:rPr lang="en-GB" sz="1600">
                <a:solidFill>
                  <a:schemeClr val="dk1"/>
                </a:solidFill>
                <a:highlight>
                  <a:srgbClr val="FFFFFF"/>
                </a:highlight>
                <a:latin typeface="Comic Sans MS"/>
                <a:ea typeface="Comic Sans MS"/>
                <a:cs typeface="Comic Sans MS"/>
                <a:sym typeface="Comic Sans MS"/>
              </a:rPr>
              <a:t>, and the binomial distribution calculator shows it to be 0.0106. </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solidFill>
                  <a:schemeClr val="dk1"/>
                </a:solidFill>
                <a:highlight>
                  <a:srgbClr val="FFFFFF"/>
                </a:highlight>
                <a:latin typeface="Comic Sans MS"/>
                <a:ea typeface="Comic Sans MS"/>
                <a:cs typeface="Comic Sans MS"/>
                <a:sym typeface="Comic Sans MS"/>
              </a:rPr>
              <a:t>This is a pretty low probability, and therefore someone would have to be very lucky to be correct 13 or more times out of 16 if they were just guessing. So either Mr. Bond was very lucky, or he can tell whether the drink was shaken or stirred. </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solidFill>
                  <a:schemeClr val="dk1"/>
                </a:solidFill>
                <a:highlight>
                  <a:srgbClr val="FFFFFF"/>
                </a:highlight>
                <a:latin typeface="Comic Sans MS"/>
                <a:ea typeface="Comic Sans MS"/>
                <a:cs typeface="Comic Sans MS"/>
                <a:sym typeface="Comic Sans MS"/>
              </a:rPr>
              <a:t>The hypothesis that he was guessing is not proven false, but considerable doubt is cast on it. Therefore, there is strong evidence that Mr. Bond can tell whether a drink was shaken or stirred.</a:t>
            </a:r>
            <a:endParaRPr sz="1600">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P-value and statistical significance</a:t>
            </a:r>
            <a:endParaRPr/>
          </a:p>
        </p:txBody>
      </p:sp>
      <p:sp>
        <p:nvSpPr>
          <p:cNvPr id="158" name="Google Shape;158;p14"/>
          <p:cNvSpPr txBox="1"/>
          <p:nvPr>
            <p:ph idx="1" type="body"/>
          </p:nvPr>
        </p:nvSpPr>
        <p:spPr>
          <a:xfrm>
            <a:off x="311700" y="1017725"/>
            <a:ext cx="5457900" cy="384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solidFill>
                  <a:srgbClr val="222222"/>
                </a:solidFill>
                <a:highlight>
                  <a:srgbClr val="FFFFFF"/>
                </a:highlight>
                <a:latin typeface="Comic Sans MS"/>
                <a:ea typeface="Comic Sans MS"/>
                <a:cs typeface="Comic Sans MS"/>
                <a:sym typeface="Comic Sans MS"/>
              </a:rPr>
              <a:t>In hypothesis testing, the p-value or probability value is, for a given statistical model, the probability that, </a:t>
            </a:r>
            <a:r>
              <a:rPr lang="en-GB" sz="1600">
                <a:solidFill>
                  <a:srgbClr val="0000FF"/>
                </a:solidFill>
                <a:highlight>
                  <a:srgbClr val="FFFFFF"/>
                </a:highlight>
                <a:latin typeface="Comic Sans MS"/>
                <a:ea typeface="Comic Sans MS"/>
                <a:cs typeface="Comic Sans MS"/>
                <a:sym typeface="Comic Sans MS"/>
              </a:rPr>
              <a:t>when the null hypothesis is true, the statistical summary would be equal to, or more extreme than, the actual observed results.</a:t>
            </a:r>
            <a:endParaRPr sz="1600">
              <a:solidFill>
                <a:srgbClr val="0000FF"/>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solidFill>
                  <a:srgbClr val="222222"/>
                </a:solidFill>
                <a:highlight>
                  <a:srgbClr val="FFFFFF"/>
                </a:highlight>
                <a:latin typeface="Comic Sans MS"/>
                <a:ea typeface="Comic Sans MS"/>
                <a:cs typeface="Comic Sans MS"/>
                <a:sym typeface="Comic Sans MS"/>
              </a:rPr>
              <a:t>In the previous example, </a:t>
            </a:r>
            <a:r>
              <a:rPr lang="en-GB" sz="1600">
                <a:solidFill>
                  <a:schemeClr val="dk1"/>
                </a:solidFill>
                <a:highlight>
                  <a:srgbClr val="FFFFFF"/>
                </a:highlight>
                <a:latin typeface="Comic Sans MS"/>
                <a:ea typeface="Comic Sans MS"/>
                <a:cs typeface="Comic Sans MS"/>
                <a:sym typeface="Comic Sans MS"/>
              </a:rPr>
              <a:t>the probability value is the </a:t>
            </a:r>
            <a:r>
              <a:rPr b="1" lang="en-GB" sz="1600">
                <a:solidFill>
                  <a:schemeClr val="dk1"/>
                </a:solidFill>
                <a:highlight>
                  <a:srgbClr val="FFFFFF"/>
                </a:highlight>
                <a:latin typeface="Comic Sans MS"/>
                <a:ea typeface="Comic Sans MS"/>
                <a:cs typeface="Comic Sans MS"/>
                <a:sym typeface="Comic Sans MS"/>
              </a:rPr>
              <a:t>probability of an outcome given the hypothesis</a:t>
            </a:r>
            <a:r>
              <a:rPr lang="en-GB" sz="1600">
                <a:solidFill>
                  <a:schemeClr val="dk1"/>
                </a:solidFill>
                <a:highlight>
                  <a:srgbClr val="FFFFFF"/>
                </a:highlight>
                <a:latin typeface="Comic Sans MS"/>
                <a:ea typeface="Comic Sans MS"/>
                <a:cs typeface="Comic Sans MS"/>
                <a:sym typeface="Comic Sans MS"/>
              </a:rPr>
              <a:t>. It is </a:t>
            </a:r>
            <a:r>
              <a:rPr b="1" lang="en-GB" sz="1600">
                <a:solidFill>
                  <a:schemeClr val="dk1"/>
                </a:solidFill>
                <a:highlight>
                  <a:srgbClr val="FFFFFF"/>
                </a:highlight>
                <a:latin typeface="Comic Sans MS"/>
                <a:ea typeface="Comic Sans MS"/>
                <a:cs typeface="Comic Sans MS"/>
                <a:sym typeface="Comic Sans MS"/>
              </a:rPr>
              <a:t>not the probability of the hypothesis given the outcome</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solidFill>
                  <a:schemeClr val="dk1"/>
                </a:solidFill>
                <a:highlight>
                  <a:srgbClr val="FFFFFF"/>
                </a:highlight>
                <a:latin typeface="Comic Sans MS"/>
                <a:ea typeface="Comic Sans MS"/>
                <a:cs typeface="Comic Sans MS"/>
                <a:sym typeface="Comic Sans MS"/>
              </a:rPr>
              <a:t>Statistical significance is a predetermined level, below which we reject the NULL hypothesis. </a:t>
            </a:r>
            <a:r>
              <a:rPr b="1" lang="en-GB" sz="1600">
                <a:solidFill>
                  <a:srgbClr val="0000FF"/>
                </a:solidFill>
                <a:highlight>
                  <a:srgbClr val="FFFFFF"/>
                </a:highlight>
                <a:latin typeface="Comic Sans MS"/>
                <a:ea typeface="Comic Sans MS"/>
                <a:cs typeface="Comic Sans MS"/>
                <a:sym typeface="Comic Sans MS"/>
              </a:rPr>
              <a:t>A popular value is p=0.05.</a:t>
            </a:r>
            <a:endParaRPr b="1" sz="1600">
              <a:solidFill>
                <a:srgbClr val="0000FF"/>
              </a:solidFill>
              <a:highlight>
                <a:srgbClr val="FFFFFF"/>
              </a:highlight>
              <a:latin typeface="Comic Sans MS"/>
              <a:ea typeface="Comic Sans MS"/>
              <a:cs typeface="Comic Sans MS"/>
              <a:sym typeface="Comic Sans MS"/>
            </a:endParaRPr>
          </a:p>
        </p:txBody>
      </p:sp>
      <p:pic>
        <p:nvPicPr>
          <p:cNvPr id="159" name="Google Shape;159;p14"/>
          <p:cNvPicPr preferRelativeResize="0"/>
          <p:nvPr/>
        </p:nvPicPr>
        <p:blipFill rotWithShape="1">
          <a:blip r:embed="rId3">
            <a:alphaModFix/>
          </a:blip>
          <a:srcRect b="0" l="0" r="0" t="0"/>
          <a:stretch/>
        </p:blipFill>
        <p:spPr>
          <a:xfrm>
            <a:off x="5856150" y="1091900"/>
            <a:ext cx="1505025" cy="2250025"/>
          </a:xfrm>
          <a:prstGeom prst="rect">
            <a:avLst/>
          </a:prstGeom>
          <a:noFill/>
          <a:ln>
            <a:noFill/>
          </a:ln>
        </p:spPr>
      </p:pic>
      <p:pic>
        <p:nvPicPr>
          <p:cNvPr id="160" name="Google Shape;160;p14"/>
          <p:cNvPicPr preferRelativeResize="0"/>
          <p:nvPr/>
        </p:nvPicPr>
        <p:blipFill rotWithShape="1">
          <a:blip r:embed="rId4">
            <a:alphaModFix/>
          </a:blip>
          <a:srcRect b="0" l="0" r="0" t="0"/>
          <a:stretch/>
        </p:blipFill>
        <p:spPr>
          <a:xfrm>
            <a:off x="7361175" y="2967295"/>
            <a:ext cx="1630425" cy="201785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311700" y="234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One-tailed and two-tailed tests</a:t>
            </a:r>
            <a:endParaRPr/>
          </a:p>
        </p:txBody>
      </p:sp>
      <p:sp>
        <p:nvSpPr>
          <p:cNvPr id="166" name="Google Shape;166;p15"/>
          <p:cNvSpPr txBox="1"/>
          <p:nvPr>
            <p:ph idx="1" type="body"/>
          </p:nvPr>
        </p:nvSpPr>
        <p:spPr>
          <a:xfrm>
            <a:off x="226775" y="867450"/>
            <a:ext cx="5236200" cy="4015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Right chart shows the binomial distribution for the test with Mr. James Bond.</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The distribution is symmetrical. So, the probability of getting 3 right is equal to getting 13 right out of 16.</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We use one-tailed/two-tailed tests depending on the research question.</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“Whether Mr. Bond can tell the difference between shaken or stirred martinis” - 2-tailed.</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“Whether Mr. Bond is better than chance at determining whether a martini is shaken or stirred.” - 1-tailed.</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pic>
        <p:nvPicPr>
          <p:cNvPr id="167" name="Google Shape;167;p15"/>
          <p:cNvPicPr preferRelativeResize="0"/>
          <p:nvPr/>
        </p:nvPicPr>
        <p:blipFill rotWithShape="1">
          <a:blip r:embed="rId3">
            <a:alphaModFix/>
          </a:blip>
          <a:srcRect b="0" l="0" r="0" t="0"/>
          <a:stretch/>
        </p:blipFill>
        <p:spPr>
          <a:xfrm>
            <a:off x="5523150" y="1970475"/>
            <a:ext cx="3435325" cy="1946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249875" y="3090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Common examples of statistical inference in play</a:t>
            </a:r>
            <a:endParaRPr/>
          </a:p>
        </p:txBody>
      </p:sp>
      <p:sp>
        <p:nvSpPr>
          <p:cNvPr id="173" name="Google Shape;173;p16"/>
          <p:cNvSpPr txBox="1"/>
          <p:nvPr>
            <p:ph idx="1" type="body"/>
          </p:nvPr>
        </p:nvSpPr>
        <p:spPr>
          <a:xfrm>
            <a:off x="249875" y="979375"/>
            <a:ext cx="8520600" cy="3731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b="1" lang="en-GB" sz="1600">
                <a:solidFill>
                  <a:srgbClr val="0000FF"/>
                </a:solidFill>
                <a:latin typeface="Comic Sans MS"/>
                <a:ea typeface="Comic Sans MS"/>
                <a:cs typeface="Comic Sans MS"/>
                <a:sym typeface="Comic Sans MS"/>
              </a:rPr>
              <a:t>Drug efficacy testing</a:t>
            </a:r>
            <a:r>
              <a:rPr lang="en-GB" sz="1600">
                <a:latin typeface="Comic Sans MS"/>
                <a:ea typeface="Comic Sans MS"/>
                <a:cs typeface="Comic Sans MS"/>
                <a:sym typeface="Comic Sans MS"/>
              </a:rPr>
              <a:t> (“This new medicine trial shows 20% more effectiveness over the current best one”)</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b="1" lang="en-GB" sz="1600">
                <a:solidFill>
                  <a:srgbClr val="0000FF"/>
                </a:solidFill>
                <a:latin typeface="Comic Sans MS"/>
                <a:ea typeface="Comic Sans MS"/>
                <a:cs typeface="Comic Sans MS"/>
                <a:sym typeface="Comic Sans MS"/>
              </a:rPr>
              <a:t>Advertising claims</a:t>
            </a:r>
            <a:r>
              <a:rPr lang="en-GB" sz="1600">
                <a:latin typeface="Comic Sans MS"/>
                <a:ea typeface="Comic Sans MS"/>
                <a:cs typeface="Comic Sans MS"/>
                <a:sym typeface="Comic Sans MS"/>
              </a:rPr>
              <a:t> (“My product/service/ad reduces the cost of business by 15% on average/increases the click-through rate by &gt; 30%”)</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b="1" lang="en-GB" sz="1600">
                <a:solidFill>
                  <a:srgbClr val="0000FF"/>
                </a:solidFill>
                <a:latin typeface="Comic Sans MS"/>
                <a:ea typeface="Comic Sans MS"/>
                <a:cs typeface="Comic Sans MS"/>
                <a:sym typeface="Comic Sans MS"/>
              </a:rPr>
              <a:t>Scientific discovery claims</a:t>
            </a:r>
            <a:r>
              <a:rPr lang="en-GB" sz="1600">
                <a:latin typeface="Comic Sans MS"/>
                <a:ea typeface="Comic Sans MS"/>
                <a:cs typeface="Comic Sans MS"/>
                <a:sym typeface="Comic Sans MS"/>
              </a:rPr>
              <a:t> (“My research group claims with 99% confidence that this gene is the root cause behind this disease” )</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b="1" lang="en-GB" sz="1600">
                <a:solidFill>
                  <a:srgbClr val="0000FF"/>
                </a:solidFill>
                <a:latin typeface="Comic Sans MS"/>
                <a:ea typeface="Comic Sans MS"/>
                <a:cs typeface="Comic Sans MS"/>
                <a:sym typeface="Comic Sans MS"/>
              </a:rPr>
              <a:t>Political polls</a:t>
            </a:r>
            <a:r>
              <a:rPr lang="en-GB" sz="1600">
                <a:latin typeface="Comic Sans MS"/>
                <a:ea typeface="Comic Sans MS"/>
                <a:cs typeface="Comic Sans MS"/>
                <a:sym typeface="Comic Sans MS"/>
              </a:rPr>
              <a:t> (“There is a 7 percentage points difference between the means of the groups who support this candidate vs. those who don’t, p-value is &lt; 0.05”)</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b="1" lang="en-GB" sz="1600">
                <a:solidFill>
                  <a:srgbClr val="0000FF"/>
                </a:solidFill>
                <a:latin typeface="Comic Sans MS"/>
                <a:ea typeface="Comic Sans MS"/>
                <a:cs typeface="Comic Sans MS"/>
                <a:sym typeface="Comic Sans MS"/>
              </a:rPr>
              <a:t>Your online behavior</a:t>
            </a:r>
            <a:r>
              <a:rPr lang="en-GB" sz="1600">
                <a:latin typeface="Comic Sans MS"/>
                <a:ea typeface="Comic Sans MS"/>
                <a:cs typeface="Comic Sans MS"/>
                <a:sym typeface="Comic Sans MS"/>
              </a:rPr>
              <a:t>. Google, Amazon, Facebook are constantly subjecting you, the consumer, to A/B testing, which is another form of hypothesis testing. (“Showing this recommendation increased the revenue vs. the alternative one.”) </a:t>
            </a:r>
            <a:endParaRPr sz="1600">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225150" y="333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More about significance testing</a:t>
            </a:r>
            <a:endParaRPr/>
          </a:p>
        </p:txBody>
      </p:sp>
      <p:sp>
        <p:nvSpPr>
          <p:cNvPr id="179" name="Google Shape;179;p17"/>
          <p:cNvSpPr txBox="1"/>
          <p:nvPr>
            <p:ph idx="1" type="body"/>
          </p:nvPr>
        </p:nvSpPr>
        <p:spPr>
          <a:xfrm>
            <a:off x="311700" y="967000"/>
            <a:ext cx="8520600" cy="38550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When a researcher concludes that the null hypothesis is false, the researcher is said to have rejected the null hypothesis. The probability value below which the null hypothesis is rejected is called the </a:t>
            </a:r>
            <a:r>
              <a:rPr b="1" lang="en-GB" sz="1600">
                <a:solidFill>
                  <a:schemeClr val="dk1"/>
                </a:solidFill>
                <a:highlight>
                  <a:srgbClr val="FFFFFF"/>
                </a:highlight>
                <a:latin typeface="Comic Sans MS"/>
                <a:ea typeface="Comic Sans MS"/>
                <a:cs typeface="Comic Sans MS"/>
                <a:sym typeface="Comic Sans MS"/>
              </a:rPr>
              <a:t>α (alpha) level</a:t>
            </a:r>
            <a:r>
              <a:rPr lang="en-GB" sz="1600">
                <a:solidFill>
                  <a:schemeClr val="dk1"/>
                </a:solidFill>
                <a:highlight>
                  <a:srgbClr val="FFFFFF"/>
                </a:highlight>
                <a:latin typeface="Comic Sans MS"/>
                <a:ea typeface="Comic Sans MS"/>
                <a:cs typeface="Comic Sans MS"/>
                <a:sym typeface="Comic Sans MS"/>
              </a:rPr>
              <a:t> or simply α. It is also called the </a:t>
            </a:r>
            <a:r>
              <a:rPr i="1" lang="en-GB" sz="1600">
                <a:solidFill>
                  <a:schemeClr val="dk1"/>
                </a:solidFill>
                <a:highlight>
                  <a:srgbClr val="FFFFFF"/>
                </a:highlight>
                <a:latin typeface="Comic Sans MS"/>
                <a:ea typeface="Comic Sans MS"/>
                <a:cs typeface="Comic Sans MS"/>
                <a:sym typeface="Comic Sans MS"/>
              </a:rPr>
              <a:t>significance level</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chemeClr val="dk1"/>
              </a:buClr>
              <a:buSzPts val="1600"/>
              <a:buFont typeface="Comic Sans MS"/>
              <a:buChar char="❏"/>
            </a:pPr>
            <a:r>
              <a:rPr b="1" lang="en-GB" sz="1600">
                <a:solidFill>
                  <a:schemeClr val="dk1"/>
                </a:solidFill>
                <a:highlight>
                  <a:srgbClr val="FFFFFF"/>
                </a:highlight>
                <a:latin typeface="Comic Sans MS"/>
                <a:ea typeface="Comic Sans MS"/>
                <a:cs typeface="Comic Sans MS"/>
                <a:sym typeface="Comic Sans MS"/>
              </a:rPr>
              <a:t>Do not confuse statistical significance with practical significance</a:t>
            </a:r>
            <a:r>
              <a:rPr lang="en-GB" sz="1600">
                <a:solidFill>
                  <a:schemeClr val="dk1"/>
                </a:solidFill>
                <a:highlight>
                  <a:srgbClr val="FFFFFF"/>
                </a:highlight>
                <a:latin typeface="Comic Sans MS"/>
                <a:ea typeface="Comic Sans MS"/>
                <a:cs typeface="Comic Sans MS"/>
                <a:sym typeface="Comic Sans MS"/>
              </a:rPr>
              <a:t>. A small effect can be highly significant if the sample size is large enough. A feature in a dataset may have very low p-value but a weak impact on the outcome.</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chemeClr val="dk1"/>
              </a:buClr>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Two traditional approaches - </a:t>
            </a:r>
            <a:r>
              <a:rPr b="1" lang="en-GB" sz="1600">
                <a:solidFill>
                  <a:schemeClr val="dk1"/>
                </a:solidFill>
                <a:highlight>
                  <a:srgbClr val="FFFFFF"/>
                </a:highlight>
                <a:latin typeface="Comic Sans MS"/>
                <a:ea typeface="Comic Sans MS"/>
                <a:cs typeface="Comic Sans MS"/>
                <a:sym typeface="Comic Sans MS"/>
              </a:rPr>
              <a:t>Fisher and Pearson</a:t>
            </a:r>
            <a:r>
              <a:rPr lang="en-GB" sz="1600">
                <a:solidFill>
                  <a:schemeClr val="dk1"/>
                </a:solidFill>
                <a:highlight>
                  <a:srgbClr val="FFFFFF"/>
                </a:highlight>
                <a:latin typeface="Comic Sans MS"/>
                <a:ea typeface="Comic Sans MS"/>
                <a:cs typeface="Comic Sans MS"/>
                <a:sym typeface="Comic Sans MS"/>
              </a:rPr>
              <a:t>. Fisher’s approach is more suitable for scientific analysis, whereas Pearson’s approach is more suitable for Yes/No decision making situations.</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1000"/>
              </a:spcAft>
              <a:buClr>
                <a:schemeClr val="dk1"/>
              </a:buClr>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Be aware of “</a:t>
            </a:r>
            <a:r>
              <a:rPr b="1" lang="en-GB" sz="1600">
                <a:solidFill>
                  <a:schemeClr val="dk1"/>
                </a:solidFill>
                <a:highlight>
                  <a:srgbClr val="FFFFFF"/>
                </a:highlight>
                <a:latin typeface="Comic Sans MS"/>
                <a:ea typeface="Comic Sans MS"/>
                <a:cs typeface="Comic Sans MS"/>
                <a:sym typeface="Comic Sans MS"/>
              </a:rPr>
              <a:t>p-hacking”</a:t>
            </a:r>
            <a:r>
              <a:rPr lang="en-GB" sz="1600">
                <a:solidFill>
                  <a:schemeClr val="dk1"/>
                </a:solidFill>
                <a:highlight>
                  <a:srgbClr val="FFFFFF"/>
                </a:highlight>
                <a:latin typeface="Comic Sans MS"/>
                <a:ea typeface="Comic Sans MS"/>
                <a:cs typeface="Comic Sans MS"/>
                <a:sym typeface="Comic Sans MS"/>
              </a:rPr>
              <a:t> in scientific/technical literature. People tend to report only the statistically significant results. But </a:t>
            </a:r>
            <a:r>
              <a:rPr b="1" lang="en-GB" sz="1600">
                <a:solidFill>
                  <a:schemeClr val="dk1"/>
                </a:solidFill>
                <a:highlight>
                  <a:srgbClr val="FFFFFF"/>
                </a:highlight>
                <a:latin typeface="Comic Sans MS"/>
                <a:ea typeface="Comic Sans MS"/>
                <a:cs typeface="Comic Sans MS"/>
                <a:sym typeface="Comic Sans MS"/>
              </a:rPr>
              <a:t>do they report all the failures</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8"/>
          <p:cNvSpPr txBox="1"/>
          <p:nvPr/>
        </p:nvSpPr>
        <p:spPr>
          <a:xfrm>
            <a:off x="311700" y="1112775"/>
            <a:ext cx="8657100" cy="1684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Type-I/II errors, nature of statistical learning</a:t>
            </a:r>
            <a:endParaRPr b="0" i="0" sz="5200" u="none" cap="none" strike="noStrike">
              <a:solidFill>
                <a:srgbClr val="000000"/>
              </a:solidFill>
              <a:latin typeface="Arial"/>
              <a:ea typeface="Arial"/>
              <a:cs typeface="Arial"/>
              <a:sym typeface="Arial"/>
            </a:endParaRPr>
          </a:p>
        </p:txBody>
      </p:sp>
      <p:sp>
        <p:nvSpPr>
          <p:cNvPr id="185" name="Google Shape;185;p18"/>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275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Estimation</a:t>
            </a:r>
            <a:endParaRPr/>
          </a:p>
        </p:txBody>
      </p:sp>
      <p:sp>
        <p:nvSpPr>
          <p:cNvPr id="61" name="Google Shape;61;p2"/>
          <p:cNvSpPr txBox="1"/>
          <p:nvPr>
            <p:ph idx="1" type="body"/>
          </p:nvPr>
        </p:nvSpPr>
        <p:spPr>
          <a:xfrm>
            <a:off x="311700" y="848350"/>
            <a:ext cx="8520600" cy="402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SzPts val="1800"/>
              <a:buNone/>
            </a:pPr>
            <a:r>
              <a:rPr lang="en-GB" sz="1600">
                <a:latin typeface="Comic Sans MS"/>
                <a:ea typeface="Comic Sans MS"/>
                <a:cs typeface="Comic Sans MS"/>
                <a:sym typeface="Comic Sans MS"/>
              </a:rPr>
              <a:t>In statistics, estimation refers to the process by which one makes </a:t>
            </a:r>
            <a:r>
              <a:rPr b="1" lang="en-GB" sz="1600">
                <a:latin typeface="Comic Sans MS"/>
                <a:ea typeface="Comic Sans MS"/>
                <a:cs typeface="Comic Sans MS"/>
                <a:sym typeface="Comic Sans MS"/>
              </a:rPr>
              <a:t>inferences</a:t>
            </a:r>
            <a:r>
              <a:rPr lang="en-GB" sz="1600">
                <a:latin typeface="Comic Sans MS"/>
                <a:ea typeface="Comic Sans MS"/>
                <a:cs typeface="Comic Sans MS"/>
                <a:sym typeface="Comic Sans MS"/>
              </a:rPr>
              <a:t> about a </a:t>
            </a:r>
            <a:r>
              <a:rPr b="1" lang="en-GB" sz="1600">
                <a:latin typeface="Comic Sans MS"/>
                <a:ea typeface="Comic Sans MS"/>
                <a:cs typeface="Comic Sans MS"/>
                <a:sym typeface="Comic Sans MS"/>
              </a:rPr>
              <a:t>population</a:t>
            </a:r>
            <a:r>
              <a:rPr lang="en-GB" sz="1600">
                <a:latin typeface="Comic Sans MS"/>
                <a:ea typeface="Comic Sans MS"/>
                <a:cs typeface="Comic Sans MS"/>
                <a:sym typeface="Comic Sans MS"/>
              </a:rPr>
              <a:t>, based on information obtained from a </a:t>
            </a:r>
            <a:r>
              <a:rPr b="1" lang="en-GB" sz="1600">
                <a:latin typeface="Comic Sans MS"/>
                <a:ea typeface="Comic Sans MS"/>
                <a:cs typeface="Comic Sans MS"/>
                <a:sym typeface="Comic Sans MS"/>
              </a:rPr>
              <a:t>sample</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rPr b="1" lang="en-GB" sz="1600">
                <a:solidFill>
                  <a:srgbClr val="0000FF"/>
                </a:solidFill>
                <a:latin typeface="Comic Sans MS"/>
                <a:ea typeface="Comic Sans MS"/>
                <a:cs typeface="Comic Sans MS"/>
                <a:sym typeface="Comic Sans MS"/>
              </a:rPr>
              <a:t>Point estimate</a:t>
            </a:r>
            <a:r>
              <a:rPr lang="en-GB" sz="1600">
                <a:latin typeface="Comic Sans MS"/>
                <a:ea typeface="Comic Sans MS"/>
                <a:cs typeface="Comic Sans MS"/>
                <a:sym typeface="Comic Sans MS"/>
              </a:rPr>
              <a:t>: A point estimate of a population parameter is a single value of a statistic. For example, the sample mean x is a point estimate of the population mean μ.</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600">
                <a:solidFill>
                  <a:srgbClr val="0000FF"/>
                </a:solidFill>
                <a:latin typeface="Comic Sans MS"/>
                <a:ea typeface="Comic Sans MS"/>
                <a:cs typeface="Comic Sans MS"/>
                <a:sym typeface="Comic Sans MS"/>
              </a:rPr>
              <a:t>Interval estimate</a:t>
            </a:r>
            <a:r>
              <a:rPr lang="en-GB" sz="1600">
                <a:latin typeface="Comic Sans MS"/>
                <a:ea typeface="Comic Sans MS"/>
                <a:cs typeface="Comic Sans MS"/>
                <a:sym typeface="Comic Sans MS"/>
              </a:rPr>
              <a:t>: An interval estimate is defined by two numbers, between which a population parameter is said to lie. For example, a &lt; x &lt; b is an interval estimate of the population mean μ.</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rPr b="1" lang="en-GB" sz="1600">
                <a:latin typeface="Comic Sans MS"/>
                <a:ea typeface="Comic Sans MS"/>
                <a:cs typeface="Comic Sans MS"/>
                <a:sym typeface="Comic Sans MS"/>
              </a:rPr>
              <a:t>Example</a:t>
            </a:r>
            <a:r>
              <a:rPr lang="en-GB" sz="1600">
                <a:latin typeface="Comic Sans MS"/>
                <a:ea typeface="Comic Sans MS"/>
                <a:cs typeface="Comic Sans MS"/>
                <a:sym typeface="Comic Sans MS"/>
              </a:rPr>
              <a:t>: “</a:t>
            </a:r>
            <a:r>
              <a:rPr i="1" lang="en-GB" sz="1600">
                <a:latin typeface="Comic Sans MS"/>
                <a:ea typeface="Comic Sans MS"/>
                <a:cs typeface="Comic Sans MS"/>
                <a:sym typeface="Comic Sans MS"/>
              </a:rPr>
              <a:t>What is the average age of all on-road private cars in the United States</a:t>
            </a:r>
            <a:r>
              <a:rPr lang="en-GB" sz="1600">
                <a:latin typeface="Comic Sans MS"/>
                <a:ea typeface="Comic Sans MS"/>
                <a:cs typeface="Comic Sans MS"/>
                <a:sym typeface="Comic Sans MS"/>
              </a:rPr>
              <a:t>?”. We cannot count all cars’ age. So, we pick random sample from every state, or a large number of counties all over the nation and calculate the mean. Even then, we may not be sure and only can give an interval: 7 &lt; average_age &lt; 12 </a:t>
            </a:r>
            <a:endParaRPr sz="1600">
              <a:latin typeface="Comic Sans MS"/>
              <a:ea typeface="Comic Sans MS"/>
              <a:cs typeface="Comic Sans MS"/>
              <a:sym typeface="Comic Sans MS"/>
            </a:endParaRPr>
          </a:p>
          <a:p>
            <a:pPr indent="0" lvl="0" marL="0" rtl="0" algn="l">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311700" y="370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Type-I and Type-2 errors</a:t>
            </a:r>
            <a:endParaRPr/>
          </a:p>
        </p:txBody>
      </p:sp>
      <p:sp>
        <p:nvSpPr>
          <p:cNvPr id="191" name="Google Shape;191;p19"/>
          <p:cNvSpPr txBox="1"/>
          <p:nvPr>
            <p:ph idx="1" type="body"/>
          </p:nvPr>
        </p:nvSpPr>
        <p:spPr>
          <a:xfrm>
            <a:off x="311700" y="1152475"/>
            <a:ext cx="8520600" cy="38670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Type I error occurs when a significance test results in the </a:t>
            </a:r>
            <a:r>
              <a:rPr b="1" lang="en-GB" sz="1600">
                <a:solidFill>
                  <a:schemeClr val="dk1"/>
                </a:solidFill>
                <a:highlight>
                  <a:srgbClr val="FFFFFF"/>
                </a:highlight>
                <a:latin typeface="Comic Sans MS"/>
                <a:ea typeface="Comic Sans MS"/>
                <a:cs typeface="Comic Sans MS"/>
                <a:sym typeface="Comic Sans MS"/>
              </a:rPr>
              <a:t>rejection of a true null hypothesis</a:t>
            </a:r>
            <a:r>
              <a:rPr lang="en-GB" sz="1600">
                <a:solidFill>
                  <a:schemeClr val="dk1"/>
                </a:solidFill>
                <a:highlight>
                  <a:srgbClr val="FFFFFF"/>
                </a:highlight>
                <a:latin typeface="Comic Sans MS"/>
                <a:ea typeface="Comic Sans MS"/>
                <a:cs typeface="Comic Sans MS"/>
                <a:sym typeface="Comic Sans MS"/>
              </a:rPr>
              <a:t>. Type I error rate is affected by the significance level (α) - the lower the α level, the lower the Type I error rate. </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chemeClr val="dk1"/>
              </a:buClr>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Note, α is NOT the probability of a Type I error. It is simply the </a:t>
            </a:r>
            <a:r>
              <a:rPr b="1" lang="en-GB" sz="1600">
                <a:solidFill>
                  <a:schemeClr val="dk1"/>
                </a:solidFill>
                <a:highlight>
                  <a:srgbClr val="FFFFFF"/>
                </a:highlight>
                <a:latin typeface="Comic Sans MS"/>
                <a:ea typeface="Comic Sans MS"/>
                <a:cs typeface="Comic Sans MS"/>
                <a:sym typeface="Comic Sans MS"/>
              </a:rPr>
              <a:t>probability of a Type I error given that the null hypothesis is true</a:t>
            </a:r>
            <a:r>
              <a:rPr lang="en-GB" sz="1600">
                <a:solidFill>
                  <a:schemeClr val="dk1"/>
                </a:solidFill>
                <a:highlight>
                  <a:srgbClr val="FFFFFF"/>
                </a:highlight>
                <a:latin typeface="Comic Sans MS"/>
                <a:ea typeface="Comic Sans MS"/>
                <a:cs typeface="Comic Sans MS"/>
                <a:sym typeface="Comic Sans MS"/>
              </a:rPr>
              <a:t>. If the null hypothesis is false, then it is impossible to make a Type I error.</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chemeClr val="dk1"/>
              </a:buClr>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Type-II error occurs when we </a:t>
            </a:r>
            <a:r>
              <a:rPr b="1" lang="en-GB" sz="1600">
                <a:solidFill>
                  <a:schemeClr val="dk1"/>
                </a:solidFill>
                <a:highlight>
                  <a:srgbClr val="FFFFFF"/>
                </a:highlight>
                <a:latin typeface="Comic Sans MS"/>
                <a:ea typeface="Comic Sans MS"/>
                <a:cs typeface="Comic Sans MS"/>
                <a:sym typeface="Comic Sans MS"/>
              </a:rPr>
              <a:t>fail to reject a false null hypothesis. </a:t>
            </a:r>
            <a:r>
              <a:rPr lang="en-GB" sz="1600">
                <a:solidFill>
                  <a:schemeClr val="dk1"/>
                </a:solidFill>
                <a:highlight>
                  <a:srgbClr val="FFFFFF"/>
                </a:highlight>
                <a:latin typeface="Comic Sans MS"/>
                <a:ea typeface="Comic Sans MS"/>
                <a:cs typeface="Comic Sans MS"/>
                <a:sym typeface="Comic Sans MS"/>
              </a:rPr>
              <a:t>If the null hypothesis is false, then the probability of a Type II error is called β (beta). The probability of correctly rejecting a false null hypothesis equals 1- β and is called </a:t>
            </a:r>
            <a:r>
              <a:rPr b="1" lang="en-GB" sz="1600">
                <a:solidFill>
                  <a:schemeClr val="dk1"/>
                </a:solidFill>
                <a:highlight>
                  <a:srgbClr val="FFFFFF"/>
                </a:highlight>
                <a:latin typeface="Comic Sans MS"/>
                <a:ea typeface="Comic Sans MS"/>
                <a:cs typeface="Comic Sans MS"/>
                <a:sym typeface="Comic Sans MS"/>
              </a:rPr>
              <a:t>statistical power</a:t>
            </a:r>
            <a:r>
              <a:rPr lang="en-GB" sz="1600">
                <a:solidFill>
                  <a:schemeClr val="dk1"/>
                </a:solidFill>
                <a:highlight>
                  <a:srgbClr val="FFFFFF"/>
                </a:highlight>
                <a:latin typeface="Comic Sans MS"/>
                <a:ea typeface="Comic Sans MS"/>
                <a:cs typeface="Comic Sans MS"/>
                <a:sym typeface="Comic Sans MS"/>
              </a:rPr>
              <a:t>.</a:t>
            </a:r>
            <a:endParaRPr sz="1600">
              <a:solidFill>
                <a:schemeClr val="dk1"/>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1000"/>
              </a:spcAft>
              <a:buClr>
                <a:schemeClr val="dk1"/>
              </a:buClr>
              <a:buSzPts val="1600"/>
              <a:buFont typeface="Comic Sans MS"/>
              <a:buChar char="❏"/>
            </a:pPr>
            <a:r>
              <a:rPr lang="en-GB" sz="1600">
                <a:solidFill>
                  <a:schemeClr val="dk1"/>
                </a:solidFill>
                <a:highlight>
                  <a:srgbClr val="FFFFFF"/>
                </a:highlight>
                <a:latin typeface="Comic Sans MS"/>
                <a:ea typeface="Comic Sans MS"/>
                <a:cs typeface="Comic Sans MS"/>
                <a:sym typeface="Comic Sans MS"/>
              </a:rPr>
              <a:t>In the parlance of </a:t>
            </a:r>
            <a:endParaRPr sz="1600">
              <a:solidFill>
                <a:schemeClr val="dk1"/>
              </a:solidFill>
              <a:highlight>
                <a:srgbClr val="FFFFFF"/>
              </a:highlight>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Chart of the errors</a:t>
            </a:r>
            <a:endParaRPr/>
          </a:p>
        </p:txBody>
      </p:sp>
      <p:pic>
        <p:nvPicPr>
          <p:cNvPr id="197" name="Google Shape;197;p20"/>
          <p:cNvPicPr preferRelativeResize="0"/>
          <p:nvPr/>
        </p:nvPicPr>
        <p:blipFill rotWithShape="1">
          <a:blip r:embed="rId3">
            <a:alphaModFix/>
          </a:blip>
          <a:srcRect b="0" l="0" r="0" t="0"/>
          <a:stretch/>
        </p:blipFill>
        <p:spPr>
          <a:xfrm>
            <a:off x="727738" y="1095775"/>
            <a:ext cx="6597826" cy="378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 terms of confusion matrix (popular in ML)</a:t>
            </a:r>
            <a:endParaRPr/>
          </a:p>
        </p:txBody>
      </p:sp>
      <p:pic>
        <p:nvPicPr>
          <p:cNvPr id="203" name="Google Shape;203;p21"/>
          <p:cNvPicPr preferRelativeResize="0"/>
          <p:nvPr/>
        </p:nvPicPr>
        <p:blipFill rotWithShape="1">
          <a:blip r:embed="rId3">
            <a:alphaModFix/>
          </a:blip>
          <a:srcRect b="0" l="0" r="0" t="0"/>
          <a:stretch/>
        </p:blipFill>
        <p:spPr>
          <a:xfrm>
            <a:off x="1094325" y="1492375"/>
            <a:ext cx="6597800" cy="3139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430050" y="318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Statistical learning vs. Machine learning</a:t>
            </a:r>
            <a:endParaRPr/>
          </a:p>
        </p:txBody>
      </p:sp>
      <p:sp>
        <p:nvSpPr>
          <p:cNvPr id="209" name="Google Shape;209;p22"/>
          <p:cNvSpPr txBox="1"/>
          <p:nvPr>
            <p:ph idx="1" type="body"/>
          </p:nvPr>
        </p:nvSpPr>
        <p:spPr>
          <a:xfrm>
            <a:off x="184025" y="1070825"/>
            <a:ext cx="3203700" cy="378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400">
                <a:solidFill>
                  <a:schemeClr val="dk1"/>
                </a:solidFill>
                <a:highlight>
                  <a:srgbClr val="FFFFFF"/>
                </a:highlight>
                <a:latin typeface="Comic Sans MS"/>
                <a:ea typeface="Comic Sans MS"/>
                <a:cs typeface="Comic Sans MS"/>
                <a:sym typeface="Comic Sans MS"/>
              </a:rPr>
              <a:t>The process or machinery of the statistical-inference-based learning is somewhat opposite to the general principle of machine learning, as we understand and practice it.</a:t>
            </a:r>
            <a:endParaRPr sz="1400">
              <a:solidFill>
                <a:schemeClr val="dk1"/>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1600"/>
              </a:spcAft>
              <a:buClr>
                <a:schemeClr val="dk1"/>
              </a:buClr>
              <a:buSzPts val="1100"/>
              <a:buFont typeface="Arial"/>
              <a:buNone/>
            </a:pPr>
            <a:r>
              <a:rPr lang="en-GB" sz="1400">
                <a:solidFill>
                  <a:schemeClr val="dk1"/>
                </a:solidFill>
                <a:highlight>
                  <a:srgbClr val="FFFFFF"/>
                </a:highlight>
                <a:latin typeface="Comic Sans MS"/>
                <a:ea typeface="Comic Sans MS"/>
                <a:cs typeface="Comic Sans MS"/>
                <a:sym typeface="Comic Sans MS"/>
              </a:rPr>
              <a:t>In ML, we follow (or want to follow) </a:t>
            </a:r>
            <a:r>
              <a:rPr b="1" lang="en-GB" sz="1400">
                <a:solidFill>
                  <a:schemeClr val="dk1"/>
                </a:solidFill>
                <a:highlight>
                  <a:srgbClr val="FFFFFF"/>
                </a:highlight>
                <a:latin typeface="Comic Sans MS"/>
                <a:ea typeface="Comic Sans MS"/>
                <a:cs typeface="Comic Sans MS"/>
                <a:sym typeface="Comic Sans MS"/>
              </a:rPr>
              <a:t>inductive generalization</a:t>
            </a:r>
            <a:r>
              <a:rPr lang="en-GB" sz="1400">
                <a:solidFill>
                  <a:schemeClr val="dk1"/>
                </a:solidFill>
                <a:highlight>
                  <a:srgbClr val="FFFFFF"/>
                </a:highlight>
                <a:latin typeface="Comic Sans MS"/>
                <a:ea typeface="Comic Sans MS"/>
                <a:cs typeface="Comic Sans MS"/>
                <a:sym typeface="Comic Sans MS"/>
              </a:rPr>
              <a:t> i.e. given the data we want to learn some general truth. In statistical learning/inference, we assume a known truth/distribution and computes the probability of data not supporting that truth/not coming from that distribution.</a:t>
            </a:r>
            <a:endParaRPr sz="1400">
              <a:latin typeface="Comic Sans MS"/>
              <a:ea typeface="Comic Sans MS"/>
              <a:cs typeface="Comic Sans MS"/>
              <a:sym typeface="Comic Sans MS"/>
            </a:endParaRPr>
          </a:p>
        </p:txBody>
      </p:sp>
      <p:cxnSp>
        <p:nvCxnSpPr>
          <p:cNvPr id="210" name="Google Shape;210;p22"/>
          <p:cNvCxnSpPr>
            <a:stCxn id="211" idx="2"/>
            <a:endCxn id="212" idx="1"/>
          </p:cNvCxnSpPr>
          <p:nvPr/>
        </p:nvCxnSpPr>
        <p:spPr>
          <a:xfrm>
            <a:off x="4160275" y="2961275"/>
            <a:ext cx="216000" cy="915000"/>
          </a:xfrm>
          <a:prstGeom prst="bentConnector3">
            <a:avLst>
              <a:gd fmla="val 49994" name="adj1"/>
            </a:avLst>
          </a:prstGeom>
          <a:noFill/>
          <a:ln cap="flat" cmpd="sng" w="9525">
            <a:solidFill>
              <a:srgbClr val="C2C2C2"/>
            </a:solidFill>
            <a:prstDash val="solid"/>
            <a:round/>
            <a:headEnd len="sm" w="sm" type="none"/>
            <a:tailEnd len="sm" w="sm" type="none"/>
          </a:ln>
        </p:spPr>
      </p:cxnSp>
      <p:cxnSp>
        <p:nvCxnSpPr>
          <p:cNvPr id="213" name="Google Shape;213;p22"/>
          <p:cNvCxnSpPr>
            <a:stCxn id="211" idx="2"/>
            <a:endCxn id="214" idx="1"/>
          </p:cNvCxnSpPr>
          <p:nvPr/>
        </p:nvCxnSpPr>
        <p:spPr>
          <a:xfrm flipH="1" rot="10800000">
            <a:off x="4160275" y="2056775"/>
            <a:ext cx="216000" cy="904500"/>
          </a:xfrm>
          <a:prstGeom prst="bentConnector3">
            <a:avLst>
              <a:gd fmla="val 49994" name="adj1"/>
            </a:avLst>
          </a:prstGeom>
          <a:noFill/>
          <a:ln cap="flat" cmpd="sng" w="9525">
            <a:solidFill>
              <a:srgbClr val="C2C2C2"/>
            </a:solidFill>
            <a:prstDash val="solid"/>
            <a:round/>
            <a:headEnd len="sm" w="sm" type="none"/>
            <a:tailEnd len="sm" w="sm" type="none"/>
          </a:ln>
        </p:spPr>
      </p:cxnSp>
      <p:sp>
        <p:nvSpPr>
          <p:cNvPr id="211" name="Google Shape;211;p22"/>
          <p:cNvSpPr/>
          <p:nvPr/>
        </p:nvSpPr>
        <p:spPr>
          <a:xfrm rot="-5400000">
            <a:off x="2791075" y="2698625"/>
            <a:ext cx="2213100" cy="525300"/>
          </a:xfrm>
          <a:prstGeom prst="roundRect">
            <a:avLst>
              <a:gd fmla="val 16667" name="adj"/>
            </a:avLst>
          </a:prstGeom>
          <a:solidFill>
            <a:srgbClr val="840D35"/>
          </a:solidFill>
          <a:ln cap="flat" cmpd="sng" w="9525">
            <a:solidFill>
              <a:srgbClr val="840D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Learning</a:t>
            </a:r>
            <a:endParaRPr b="0" i="0" sz="1800" u="none" cap="none" strike="noStrike">
              <a:solidFill>
                <a:srgbClr val="FFFFFF"/>
              </a:solidFill>
              <a:latin typeface="Roboto"/>
              <a:ea typeface="Roboto"/>
              <a:cs typeface="Roboto"/>
              <a:sym typeface="Roboto"/>
            </a:endParaRPr>
          </a:p>
        </p:txBody>
      </p:sp>
      <p:sp>
        <p:nvSpPr>
          <p:cNvPr id="214" name="Google Shape;214;p22"/>
          <p:cNvSpPr/>
          <p:nvPr/>
        </p:nvSpPr>
        <p:spPr>
          <a:xfrm>
            <a:off x="4376250" y="1794174"/>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Statistical learning</a:t>
            </a:r>
            <a:endParaRPr b="1" i="0" sz="1200" u="none" cap="none" strike="noStrike">
              <a:solidFill>
                <a:srgbClr val="FFFFFF"/>
              </a:solidFill>
              <a:latin typeface="Roboto"/>
              <a:ea typeface="Roboto"/>
              <a:cs typeface="Roboto"/>
              <a:sym typeface="Roboto"/>
            </a:endParaRPr>
          </a:p>
        </p:txBody>
      </p:sp>
      <p:sp>
        <p:nvSpPr>
          <p:cNvPr id="212" name="Google Shape;212;p22"/>
          <p:cNvSpPr/>
          <p:nvPr/>
        </p:nvSpPr>
        <p:spPr>
          <a:xfrm>
            <a:off x="4376250" y="3613774"/>
            <a:ext cx="2020500" cy="525300"/>
          </a:xfrm>
          <a:prstGeom prst="roundRect">
            <a:avLst>
              <a:gd fmla="val 16667" name="adj"/>
            </a:avLst>
          </a:prstGeom>
          <a:solidFill>
            <a:srgbClr val="B61249"/>
          </a:solidFill>
          <a:ln cap="flat" cmpd="sng" w="9525">
            <a:solidFill>
              <a:srgbClr val="B612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Machine learning</a:t>
            </a:r>
            <a:endParaRPr b="1" i="0" sz="1200" u="none" cap="none" strike="noStrike">
              <a:solidFill>
                <a:srgbClr val="FFFFFF"/>
              </a:solidFill>
              <a:latin typeface="Roboto"/>
              <a:ea typeface="Roboto"/>
              <a:cs typeface="Roboto"/>
              <a:sym typeface="Roboto"/>
            </a:endParaRPr>
          </a:p>
        </p:txBody>
      </p:sp>
      <p:sp>
        <p:nvSpPr>
          <p:cNvPr id="215" name="Google Shape;215;p22"/>
          <p:cNvSpPr/>
          <p:nvPr/>
        </p:nvSpPr>
        <p:spPr>
          <a:xfrm>
            <a:off x="6853950" y="13311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Linear regression</a:t>
            </a:r>
            <a:endParaRPr b="1" i="0" sz="1200" u="none" cap="none" strike="noStrike">
              <a:solidFill>
                <a:srgbClr val="FFFFFF"/>
              </a:solidFill>
              <a:latin typeface="Roboto"/>
              <a:ea typeface="Roboto"/>
              <a:cs typeface="Roboto"/>
              <a:sym typeface="Roboto"/>
            </a:endParaRPr>
          </a:p>
        </p:txBody>
      </p:sp>
      <p:sp>
        <p:nvSpPr>
          <p:cNvPr id="216" name="Google Shape;216;p22"/>
          <p:cNvSpPr/>
          <p:nvPr/>
        </p:nvSpPr>
        <p:spPr>
          <a:xfrm>
            <a:off x="6853950" y="22374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Logistic regression/classification</a:t>
            </a:r>
            <a:endParaRPr b="1" i="0" sz="1200" u="none" cap="none" strike="noStrike">
              <a:solidFill>
                <a:srgbClr val="FFFFFF"/>
              </a:solidFill>
              <a:latin typeface="Roboto"/>
              <a:ea typeface="Roboto"/>
              <a:cs typeface="Roboto"/>
              <a:sym typeface="Roboto"/>
            </a:endParaRPr>
          </a:p>
        </p:txBody>
      </p:sp>
      <p:sp>
        <p:nvSpPr>
          <p:cNvPr id="217" name="Google Shape;217;p22"/>
          <p:cNvSpPr/>
          <p:nvPr/>
        </p:nvSpPr>
        <p:spPr>
          <a:xfrm>
            <a:off x="6930150" y="31426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Decision trees</a:t>
            </a:r>
            <a:endParaRPr b="1" i="0" sz="1200" u="none" cap="none" strike="noStrike">
              <a:solidFill>
                <a:srgbClr val="FFFFFF"/>
              </a:solidFill>
              <a:latin typeface="Roboto"/>
              <a:ea typeface="Roboto"/>
              <a:cs typeface="Roboto"/>
              <a:sym typeface="Roboto"/>
            </a:endParaRPr>
          </a:p>
        </p:txBody>
      </p:sp>
      <p:sp>
        <p:nvSpPr>
          <p:cNvPr id="218" name="Google Shape;218;p22"/>
          <p:cNvSpPr/>
          <p:nvPr/>
        </p:nvSpPr>
        <p:spPr>
          <a:xfrm>
            <a:off x="6930150" y="4048988"/>
            <a:ext cx="2020500" cy="5253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Roboto"/>
                <a:ea typeface="Roboto"/>
                <a:cs typeface="Roboto"/>
                <a:sym typeface="Roboto"/>
              </a:rPr>
              <a:t>Deep learning</a:t>
            </a:r>
            <a:endParaRPr b="1" i="0" sz="1200" u="none" cap="none" strike="noStrike">
              <a:solidFill>
                <a:srgbClr val="FFFFFF"/>
              </a:solidFill>
              <a:latin typeface="Roboto"/>
              <a:ea typeface="Roboto"/>
              <a:cs typeface="Roboto"/>
              <a:sym typeface="Roboto"/>
            </a:endParaRPr>
          </a:p>
        </p:txBody>
      </p:sp>
      <p:cxnSp>
        <p:nvCxnSpPr>
          <p:cNvPr id="219" name="Google Shape;219;p22"/>
          <p:cNvCxnSpPr>
            <a:stCxn id="214" idx="3"/>
            <a:endCxn id="215" idx="1"/>
          </p:cNvCxnSpPr>
          <p:nvPr/>
        </p:nvCxnSpPr>
        <p:spPr>
          <a:xfrm flipH="1" rot="10800000">
            <a:off x="6396750" y="1593924"/>
            <a:ext cx="457200" cy="4629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0" name="Google Shape;220;p22"/>
          <p:cNvCxnSpPr>
            <a:stCxn id="214" idx="3"/>
            <a:endCxn id="216" idx="1"/>
          </p:cNvCxnSpPr>
          <p:nvPr/>
        </p:nvCxnSpPr>
        <p:spPr>
          <a:xfrm>
            <a:off x="6396750" y="2056824"/>
            <a:ext cx="457200" cy="443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1" name="Google Shape;221;p22"/>
          <p:cNvCxnSpPr>
            <a:stCxn id="217" idx="1"/>
            <a:endCxn id="212" idx="3"/>
          </p:cNvCxnSpPr>
          <p:nvPr/>
        </p:nvCxnSpPr>
        <p:spPr>
          <a:xfrm flipH="1">
            <a:off x="6396750" y="3405338"/>
            <a:ext cx="533400" cy="4710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22" name="Google Shape;222;p22"/>
          <p:cNvCxnSpPr>
            <a:stCxn id="218" idx="1"/>
            <a:endCxn id="212" idx="3"/>
          </p:cNvCxnSpPr>
          <p:nvPr/>
        </p:nvCxnSpPr>
        <p:spPr>
          <a:xfrm rot="10800000">
            <a:off x="6396750" y="3876338"/>
            <a:ext cx="533400" cy="4353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 practical illustration of how “</a:t>
            </a:r>
            <a:r>
              <a:rPr i="1" lang="en-GB"/>
              <a:t>we assume a truth</a:t>
            </a:r>
            <a:r>
              <a:rPr lang="en-GB"/>
              <a:t>” </a:t>
            </a:r>
            <a:endParaRPr/>
          </a:p>
        </p:txBody>
      </p:sp>
      <p:sp>
        <p:nvSpPr>
          <p:cNvPr id="228" name="Google Shape;228;p23"/>
          <p:cNvSpPr txBox="1"/>
          <p:nvPr>
            <p:ph idx="1" type="body"/>
          </p:nvPr>
        </p:nvSpPr>
        <p:spPr>
          <a:xfrm>
            <a:off x="336625" y="1146950"/>
            <a:ext cx="46908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A large body of process control, quality assurance, and reliability testing in manufacturing depends on the concept of ‘</a:t>
            </a:r>
            <a:r>
              <a:rPr b="1" lang="en-GB" sz="1600">
                <a:solidFill>
                  <a:srgbClr val="0000FF"/>
                </a:solidFill>
                <a:latin typeface="Comic Sans MS"/>
                <a:ea typeface="Comic Sans MS"/>
                <a:cs typeface="Comic Sans MS"/>
                <a:sym typeface="Comic Sans MS"/>
              </a:rPr>
              <a:t>six-sigma</a:t>
            </a:r>
            <a:r>
              <a:rPr lang="en-GB" sz="1600">
                <a:latin typeface="Comic Sans MS"/>
                <a:ea typeface="Comic Sans MS"/>
                <a:cs typeface="Comic Sans MS"/>
                <a:sym typeface="Comic Sans MS"/>
              </a:rPr>
              <a:t>’. Thousands of managers and engineers live by this principle everyday.</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Related theory depends on the preconceived notion that the </a:t>
            </a:r>
            <a:r>
              <a:rPr b="1" lang="en-GB" sz="1600">
                <a:latin typeface="Comic Sans MS"/>
                <a:ea typeface="Comic Sans MS"/>
                <a:cs typeface="Comic Sans MS"/>
                <a:sym typeface="Comic Sans MS"/>
              </a:rPr>
              <a:t>data points are coming from a perfect Gaussian distribution</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latin typeface="Comic Sans MS"/>
                <a:ea typeface="Comic Sans MS"/>
                <a:cs typeface="Comic Sans MS"/>
                <a:sym typeface="Comic Sans MS"/>
              </a:rPr>
              <a:t>What if the underlying distribution is not a Gaussian Normal?</a:t>
            </a:r>
            <a:endParaRPr sz="1600">
              <a:latin typeface="Comic Sans MS"/>
              <a:ea typeface="Comic Sans MS"/>
              <a:cs typeface="Comic Sans MS"/>
              <a:sym typeface="Comic Sans MS"/>
            </a:endParaRPr>
          </a:p>
        </p:txBody>
      </p:sp>
      <p:pic>
        <p:nvPicPr>
          <p:cNvPr id="229" name="Google Shape;229;p23"/>
          <p:cNvPicPr preferRelativeResize="0"/>
          <p:nvPr/>
        </p:nvPicPr>
        <p:blipFill rotWithShape="1">
          <a:blip r:embed="rId3">
            <a:alphaModFix/>
          </a:blip>
          <a:srcRect b="0" l="0" r="0" t="0"/>
          <a:stretch/>
        </p:blipFill>
        <p:spPr>
          <a:xfrm>
            <a:off x="5298145" y="1146950"/>
            <a:ext cx="3112855" cy="3562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311700" y="3461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You need both skills to do well in data science</a:t>
            </a:r>
            <a:endParaRPr/>
          </a:p>
        </p:txBody>
      </p:sp>
      <p:sp>
        <p:nvSpPr>
          <p:cNvPr id="235" name="Google Shape;235;p24"/>
          <p:cNvSpPr txBox="1"/>
          <p:nvPr>
            <p:ph idx="1" type="body"/>
          </p:nvPr>
        </p:nvSpPr>
        <p:spPr>
          <a:xfrm>
            <a:off x="311700" y="1028825"/>
            <a:ext cx="8363400" cy="38673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You need sound background in conventional statistical analysis, modeling, and inference techniques to answer </a:t>
            </a:r>
            <a:r>
              <a:rPr b="1" lang="en-GB" sz="1600">
                <a:solidFill>
                  <a:srgbClr val="0000FF"/>
                </a:solidFill>
                <a:latin typeface="Comic Sans MS"/>
                <a:ea typeface="Comic Sans MS"/>
                <a:cs typeface="Comic Sans MS"/>
                <a:sym typeface="Comic Sans MS"/>
              </a:rPr>
              <a:t>important questions for your business and product</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Statistical learning/inference skills will give you ability to </a:t>
            </a:r>
            <a:r>
              <a:rPr b="1" lang="en-GB" sz="1600">
                <a:solidFill>
                  <a:srgbClr val="0000FF"/>
                </a:solidFill>
                <a:latin typeface="Comic Sans MS"/>
                <a:ea typeface="Comic Sans MS"/>
                <a:cs typeface="Comic Sans MS"/>
                <a:sym typeface="Comic Sans MS"/>
              </a:rPr>
              <a:t>reject myths, unscientific claims</a:t>
            </a:r>
            <a:r>
              <a:rPr lang="en-GB" sz="1600">
                <a:latin typeface="Comic Sans MS"/>
                <a:ea typeface="Comic Sans MS"/>
                <a:cs typeface="Comic Sans MS"/>
                <a:sym typeface="Comic Sans MS"/>
              </a:rPr>
              <a:t>, and get the most truth out of the given data. It gives you </a:t>
            </a:r>
            <a:r>
              <a:rPr b="1" lang="en-GB" sz="1600">
                <a:solidFill>
                  <a:srgbClr val="0000FF"/>
                </a:solidFill>
                <a:latin typeface="Comic Sans MS"/>
                <a:ea typeface="Comic Sans MS"/>
                <a:cs typeface="Comic Sans MS"/>
                <a:sym typeface="Comic Sans MS"/>
              </a:rPr>
              <a:t>ability to choose between alternatives</a:t>
            </a:r>
            <a:r>
              <a:rPr lang="en-GB" sz="1600">
                <a:latin typeface="Comic Sans MS"/>
                <a:ea typeface="Comic Sans MS"/>
                <a:cs typeface="Comic Sans MS"/>
                <a:sym typeface="Comic Sans MS"/>
              </a:rPr>
              <a:t>, which is almost always what businesses are doing to maximize value to shareholders.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You also need to acquire machine learning skills to be able to </a:t>
            </a:r>
            <a:r>
              <a:rPr b="1" lang="en-GB" sz="1600">
                <a:solidFill>
                  <a:srgbClr val="0000FF"/>
                </a:solidFill>
                <a:latin typeface="Comic Sans MS"/>
                <a:ea typeface="Comic Sans MS"/>
                <a:cs typeface="Comic Sans MS"/>
                <a:sym typeface="Comic Sans MS"/>
              </a:rPr>
              <a:t>predict and learn continuously</a:t>
            </a:r>
            <a:r>
              <a:rPr lang="en-GB" sz="1600">
                <a:latin typeface="Comic Sans MS"/>
                <a:ea typeface="Comic Sans MS"/>
                <a:cs typeface="Comic Sans MS"/>
                <a:sym typeface="Comic Sans MS"/>
              </a:rPr>
              <a:t> based on the data that is always coming at you.</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We will also see, how another branch of statistical learning - </a:t>
            </a:r>
            <a:r>
              <a:rPr b="1" lang="en-GB" sz="1600">
                <a:solidFill>
                  <a:srgbClr val="0000FF"/>
                </a:solidFill>
                <a:latin typeface="Comic Sans MS"/>
                <a:ea typeface="Comic Sans MS"/>
                <a:cs typeface="Comic Sans MS"/>
                <a:sym typeface="Comic Sans MS"/>
              </a:rPr>
              <a:t>Bayesian inference</a:t>
            </a:r>
            <a:r>
              <a:rPr lang="en-GB" sz="1600">
                <a:latin typeface="Comic Sans MS"/>
                <a:ea typeface="Comic Sans MS"/>
                <a:cs typeface="Comic Sans MS"/>
                <a:sym typeface="Comic Sans MS"/>
              </a:rPr>
              <a:t> - is more aligned to the machine learning machinery learn and update model based on new data.</a:t>
            </a:r>
            <a:endParaRPr sz="1600">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311700" y="321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Ensemble thinking</a:t>
            </a:r>
            <a:endParaRPr/>
          </a:p>
        </p:txBody>
      </p:sp>
      <p:sp>
        <p:nvSpPr>
          <p:cNvPr id="241" name="Google Shape;241;p25"/>
          <p:cNvSpPr txBox="1"/>
          <p:nvPr>
            <p:ph idx="1" type="body"/>
          </p:nvPr>
        </p:nvSpPr>
        <p:spPr>
          <a:xfrm>
            <a:off x="249725" y="893775"/>
            <a:ext cx="8520600" cy="392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500">
                <a:solidFill>
                  <a:srgbClr val="595959"/>
                </a:solidFill>
                <a:latin typeface="Comic Sans MS"/>
                <a:ea typeface="Comic Sans MS"/>
                <a:cs typeface="Comic Sans MS"/>
                <a:sym typeface="Comic Sans MS"/>
              </a:rPr>
              <a:t>A research study on the effectiveness of anxiety drug finds that the treatment group’s mean anxiety is lower than the control group (placebo was given). But the p-value came 0.11 - </a:t>
            </a:r>
            <a:r>
              <a:rPr lang="en-GB" sz="1500">
                <a:solidFill>
                  <a:srgbClr val="595959"/>
                </a:solidFill>
                <a:highlight>
                  <a:srgbClr val="FFFFFF"/>
                </a:highlight>
                <a:latin typeface="Comic Sans MS"/>
                <a:ea typeface="Comic Sans MS"/>
                <a:cs typeface="Comic Sans MS"/>
                <a:sym typeface="Comic Sans MS"/>
              </a:rPr>
              <a:t>a difference as large or larger than the one obtained in the experiment would occur 11% of the time even if there were no true difference between the treatments.</a:t>
            </a:r>
            <a:endParaRPr sz="1500">
              <a:solidFill>
                <a:srgbClr val="595959"/>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solidFill>
                  <a:srgbClr val="595959"/>
                </a:solidFill>
                <a:highlight>
                  <a:srgbClr val="FFFFFF"/>
                </a:highlight>
                <a:latin typeface="Comic Sans MS"/>
                <a:ea typeface="Comic Sans MS"/>
                <a:cs typeface="Comic Sans MS"/>
                <a:sym typeface="Comic Sans MS"/>
              </a:rPr>
              <a:t>A naive researcher would fail to reject the NULL hypothesis (there is no difference) and will not be excited. A seasoned researcher will be excited to see lower mean in the treatment group and repeat the experiment.</a:t>
            </a:r>
            <a:endParaRPr sz="1500">
              <a:solidFill>
                <a:srgbClr val="595959"/>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solidFill>
                  <a:srgbClr val="595959"/>
                </a:solidFill>
                <a:highlight>
                  <a:srgbClr val="FFFFFF"/>
                </a:highlight>
                <a:latin typeface="Comic Sans MS"/>
                <a:ea typeface="Comic Sans MS"/>
                <a:cs typeface="Comic Sans MS"/>
                <a:sym typeface="Comic Sans MS"/>
              </a:rPr>
              <a:t>Second time, suppose the treatment group again showed lower mean anxiety with p-value of 0.07. The naive researcher would think “wow two tests, both showed non-significant results!”. The seasoned researcher would be more excited to get repetitive results of lower mean anxiety and combine the results. If combined, the p-value will be &lt; 0.05.</a:t>
            </a:r>
            <a:endParaRPr sz="1500">
              <a:solidFill>
                <a:srgbClr val="595959"/>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solidFill>
                  <a:srgbClr val="0000FF"/>
                </a:solidFill>
                <a:highlight>
                  <a:srgbClr val="FFFFFF"/>
                </a:highlight>
                <a:latin typeface="Comic Sans MS"/>
                <a:ea typeface="Comic Sans MS"/>
                <a:cs typeface="Comic Sans MS"/>
                <a:sym typeface="Comic Sans MS"/>
              </a:rPr>
              <a:t>This approach of updating the belief is also the hallmark of Bayesian thinking.</a:t>
            </a:r>
            <a:endParaRPr sz="1500">
              <a:solidFill>
                <a:srgbClr val="0000FF"/>
              </a:solidFill>
              <a:highlight>
                <a:srgbClr val="FFFFFF"/>
              </a:highlight>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500">
              <a:solidFill>
                <a:srgbClr val="595959"/>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6"/>
          <p:cNvSpPr txBox="1"/>
          <p:nvPr/>
        </p:nvSpPr>
        <p:spPr>
          <a:xfrm>
            <a:off x="311700" y="1112775"/>
            <a:ext cx="8657100" cy="1684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Hypothesis test example, comparing means, </a:t>
            </a:r>
            <a:r>
              <a:rPr b="0" i="0" lang="en-GB" sz="5200" u="none" cap="none" strike="noStrike">
                <a:solidFill>
                  <a:schemeClr val="dk1"/>
                </a:solidFill>
                <a:latin typeface="Arial"/>
                <a:ea typeface="Arial"/>
                <a:cs typeface="Arial"/>
                <a:sym typeface="Arial"/>
              </a:rPr>
              <a:t>ANOVA</a:t>
            </a:r>
            <a:endParaRPr b="0" i="0" sz="5200" u="none" cap="none" strike="noStrike">
              <a:solidFill>
                <a:srgbClr val="000000"/>
              </a:solidFill>
              <a:latin typeface="Arial"/>
              <a:ea typeface="Arial"/>
              <a:cs typeface="Arial"/>
              <a:sym typeface="Arial"/>
            </a:endParaRPr>
          </a:p>
        </p:txBody>
      </p:sp>
      <p:sp>
        <p:nvSpPr>
          <p:cNvPr id="247" name="Google Shape;247;p26"/>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Significance testing and confidence interval</a:t>
            </a:r>
            <a:endParaRPr/>
          </a:p>
        </p:txBody>
      </p:sp>
      <p:sp>
        <p:nvSpPr>
          <p:cNvPr id="253" name="Google Shape;253;p27"/>
          <p:cNvSpPr txBox="1"/>
          <p:nvPr>
            <p:ph idx="1" type="body"/>
          </p:nvPr>
        </p:nvSpPr>
        <p:spPr>
          <a:xfrm>
            <a:off x="546500" y="1152475"/>
            <a:ext cx="80796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There is a close relationship between confidence intervals and significance tests. Specifically, if a statistic is significantly different from 0 at the 0.05 level, then the 95% confidence interval will not contain 0. </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All values in the confidence interval are plausible values for the parameter, whereas values outside the interval are rejected as plausible values for the parameter.</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latin typeface="Comic Sans MS"/>
                <a:ea typeface="Comic Sans MS"/>
                <a:cs typeface="Comic Sans MS"/>
                <a:sym typeface="Comic Sans MS"/>
              </a:rPr>
              <a:t>As we saw before, the confidence interval of a test statistic widen with lower significance level i.e. the confidence interval will be wider if alpha = 0.01 vs. alpha = 0.05.</a:t>
            </a:r>
            <a:endParaRPr sz="1600">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249725" y="1705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 simplistic illustration</a:t>
            </a:r>
            <a:endParaRPr/>
          </a:p>
        </p:txBody>
      </p:sp>
      <p:sp>
        <p:nvSpPr>
          <p:cNvPr id="259" name="Google Shape;259;p28"/>
          <p:cNvSpPr txBox="1"/>
          <p:nvPr>
            <p:ph idx="1" type="body"/>
          </p:nvPr>
        </p:nvSpPr>
        <p:spPr>
          <a:xfrm>
            <a:off x="338300" y="743225"/>
            <a:ext cx="6151500" cy="431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400">
                <a:solidFill>
                  <a:srgbClr val="595959"/>
                </a:solidFill>
                <a:latin typeface="Comic Sans MS"/>
                <a:ea typeface="Comic Sans MS"/>
                <a:cs typeface="Comic Sans MS"/>
                <a:sym typeface="Comic Sans MS"/>
              </a:rPr>
              <a:t>A principal at a certain school claims that the students in his school are above average intelligence. A random sample of 30 students have a mean score of 112.5. Is there sufficient evidence to support the principal’s claim? The mean population IQ is 100 with a standard deviation of 15.</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1</a:t>
            </a:r>
            <a:r>
              <a:rPr lang="en-GB" sz="1400">
                <a:solidFill>
                  <a:srgbClr val="595959"/>
                </a:solidFill>
                <a:latin typeface="Comic Sans MS"/>
                <a:ea typeface="Comic Sans MS"/>
                <a:cs typeface="Comic Sans MS"/>
                <a:sym typeface="Comic Sans MS"/>
              </a:rPr>
              <a:t>: Null hypothesis. The accepted fact is that the population mean is 100, so: H</a:t>
            </a:r>
            <a:r>
              <a:rPr baseline="-25000" lang="en-GB" sz="1400">
                <a:solidFill>
                  <a:srgbClr val="595959"/>
                </a:solidFill>
                <a:latin typeface="Comic Sans MS"/>
                <a:ea typeface="Comic Sans MS"/>
                <a:cs typeface="Comic Sans MS"/>
                <a:sym typeface="Comic Sans MS"/>
              </a:rPr>
              <a:t>0</a:t>
            </a:r>
            <a:r>
              <a:rPr lang="en-GB" sz="1400">
                <a:solidFill>
                  <a:srgbClr val="595959"/>
                </a:solidFill>
                <a:latin typeface="Comic Sans MS"/>
                <a:ea typeface="Comic Sans MS"/>
                <a:cs typeface="Comic Sans MS"/>
                <a:sym typeface="Comic Sans MS"/>
              </a:rPr>
              <a:t>: μ=100.</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2</a:t>
            </a:r>
            <a:r>
              <a:rPr lang="en-GB" sz="1400">
                <a:solidFill>
                  <a:srgbClr val="595959"/>
                </a:solidFill>
                <a:latin typeface="Comic Sans MS"/>
                <a:ea typeface="Comic Sans MS"/>
                <a:cs typeface="Comic Sans MS"/>
                <a:sym typeface="Comic Sans MS"/>
              </a:rPr>
              <a:t>: The claim is that the students have above average IQ scores, so:H</a:t>
            </a:r>
            <a:r>
              <a:rPr baseline="-25000" lang="en-GB" sz="1400">
                <a:solidFill>
                  <a:srgbClr val="595959"/>
                </a:solidFill>
                <a:latin typeface="Comic Sans MS"/>
                <a:ea typeface="Comic Sans MS"/>
                <a:cs typeface="Comic Sans MS"/>
                <a:sym typeface="Comic Sans MS"/>
              </a:rPr>
              <a:t>a</a:t>
            </a:r>
            <a:r>
              <a:rPr lang="en-GB" sz="1400">
                <a:solidFill>
                  <a:srgbClr val="595959"/>
                </a:solidFill>
                <a:latin typeface="Comic Sans MS"/>
                <a:ea typeface="Comic Sans MS"/>
                <a:cs typeface="Comic Sans MS"/>
                <a:sym typeface="Comic Sans MS"/>
              </a:rPr>
              <a:t>: μ &gt; 100. The fact that we are looking for scores “greater than” a certain point means that this is a one-tailed test.</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3</a:t>
            </a:r>
            <a:r>
              <a:rPr lang="en-GB" sz="1400">
                <a:solidFill>
                  <a:srgbClr val="595959"/>
                </a:solidFill>
                <a:latin typeface="Comic Sans MS"/>
                <a:ea typeface="Comic Sans MS"/>
                <a:cs typeface="Comic Sans MS"/>
                <a:sym typeface="Comic Sans MS"/>
              </a:rPr>
              <a:t>: State the alpha level. If not given, use 5% (0.05).</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4</a:t>
            </a:r>
            <a:r>
              <a:rPr lang="en-GB" sz="1400">
                <a:solidFill>
                  <a:srgbClr val="595959"/>
                </a:solidFill>
                <a:latin typeface="Comic Sans MS"/>
                <a:ea typeface="Comic Sans MS"/>
                <a:cs typeface="Comic Sans MS"/>
                <a:sym typeface="Comic Sans MS"/>
              </a:rPr>
              <a:t>: </a:t>
            </a:r>
            <a:r>
              <a:rPr lang="en-GB" sz="1400">
                <a:solidFill>
                  <a:srgbClr val="595959"/>
                </a:solidFill>
                <a:highlight>
                  <a:srgbClr val="FFFFFF"/>
                </a:highlight>
                <a:latin typeface="Comic Sans MS"/>
                <a:ea typeface="Comic Sans MS"/>
                <a:cs typeface="Comic Sans MS"/>
                <a:sym typeface="Comic Sans MS"/>
              </a:rPr>
              <a:t> Find the rejection region area from a stats table or function. </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5</a:t>
            </a:r>
            <a:r>
              <a:rPr lang="en-GB" sz="1400">
                <a:solidFill>
                  <a:srgbClr val="595959"/>
                </a:solidFill>
                <a:latin typeface="Comic Sans MS"/>
                <a:ea typeface="Comic Sans MS"/>
                <a:cs typeface="Comic Sans MS"/>
                <a:sym typeface="Comic Sans MS"/>
              </a:rPr>
              <a:t>: Compute the test statistic and compare this to the rejection area. In this case, because population distribution is assumed to be Normal, we have to use z-score as the test statistic.</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rPr b="1" lang="en-GB" sz="1400">
                <a:solidFill>
                  <a:srgbClr val="595959"/>
                </a:solidFill>
                <a:latin typeface="Comic Sans MS"/>
                <a:ea typeface="Comic Sans MS"/>
                <a:cs typeface="Comic Sans MS"/>
                <a:sym typeface="Comic Sans MS"/>
              </a:rPr>
              <a:t>Step 6</a:t>
            </a:r>
            <a:r>
              <a:rPr lang="en-GB" sz="1400">
                <a:solidFill>
                  <a:srgbClr val="595959"/>
                </a:solidFill>
                <a:latin typeface="Comic Sans MS"/>
                <a:ea typeface="Comic Sans MS"/>
                <a:cs typeface="Comic Sans MS"/>
                <a:sym typeface="Comic Sans MS"/>
              </a:rPr>
              <a:t>: If z-score is greater than the rejection area, reject the NULL hypothesis. In this case, rejection area is 1.645 and we reject the H</a:t>
            </a:r>
            <a:r>
              <a:rPr baseline="-25000" lang="en-GB" sz="1400">
                <a:solidFill>
                  <a:srgbClr val="595959"/>
                </a:solidFill>
                <a:latin typeface="Comic Sans MS"/>
                <a:ea typeface="Comic Sans MS"/>
                <a:cs typeface="Comic Sans MS"/>
                <a:sym typeface="Comic Sans MS"/>
              </a:rPr>
              <a:t>0</a:t>
            </a:r>
            <a:r>
              <a:rPr lang="en-GB" sz="1400">
                <a:solidFill>
                  <a:srgbClr val="595959"/>
                </a:solidFill>
                <a:latin typeface="Comic Sans MS"/>
                <a:ea typeface="Comic Sans MS"/>
                <a:cs typeface="Comic Sans MS"/>
                <a:sym typeface="Comic Sans MS"/>
              </a:rPr>
              <a:t>.</a:t>
            </a:r>
            <a:endParaRPr sz="1400">
              <a:solidFill>
                <a:srgbClr val="595959"/>
              </a:solidFill>
              <a:latin typeface="Comic Sans MS"/>
              <a:ea typeface="Comic Sans MS"/>
              <a:cs typeface="Comic Sans MS"/>
              <a:sym typeface="Comic Sans MS"/>
            </a:endParaRPr>
          </a:p>
          <a:p>
            <a:pPr indent="0" lvl="0" marL="0" rtl="0" algn="just">
              <a:lnSpc>
                <a:spcPct val="115000"/>
              </a:lnSpc>
              <a:spcBef>
                <a:spcPts val="0"/>
              </a:spcBef>
              <a:spcAft>
                <a:spcPts val="0"/>
              </a:spcAft>
              <a:buSzPts val="1800"/>
              <a:buNone/>
            </a:pPr>
            <a:r>
              <a:t/>
            </a:r>
            <a:endParaRPr sz="1400">
              <a:solidFill>
                <a:srgbClr val="595959"/>
              </a:solidFill>
              <a:latin typeface="Comic Sans MS"/>
              <a:ea typeface="Comic Sans MS"/>
              <a:cs typeface="Comic Sans MS"/>
              <a:sym typeface="Comic Sans MS"/>
            </a:endParaRPr>
          </a:p>
        </p:txBody>
      </p:sp>
      <p:pic>
        <p:nvPicPr>
          <p:cNvPr id="260" name="Google Shape;260;p28"/>
          <p:cNvPicPr preferRelativeResize="0"/>
          <p:nvPr/>
        </p:nvPicPr>
        <p:blipFill rotWithShape="1">
          <a:blip r:embed="rId3">
            <a:alphaModFix/>
          </a:blip>
          <a:srcRect b="0" l="0" r="0" t="0"/>
          <a:stretch/>
        </p:blipFill>
        <p:spPr>
          <a:xfrm>
            <a:off x="6555425" y="994775"/>
            <a:ext cx="2349401" cy="1759613"/>
          </a:xfrm>
          <a:prstGeom prst="rect">
            <a:avLst/>
          </a:prstGeom>
          <a:noFill/>
          <a:ln>
            <a:noFill/>
          </a:ln>
        </p:spPr>
      </p:pic>
      <p:pic>
        <p:nvPicPr>
          <p:cNvPr id="261" name="Google Shape;261;p28"/>
          <p:cNvPicPr preferRelativeResize="0"/>
          <p:nvPr/>
        </p:nvPicPr>
        <p:blipFill rotWithShape="1">
          <a:blip r:embed="rId4">
            <a:alphaModFix/>
          </a:blip>
          <a:srcRect b="0" l="0" r="0" t="0"/>
          <a:stretch/>
        </p:blipFill>
        <p:spPr>
          <a:xfrm>
            <a:off x="7128375" y="3005949"/>
            <a:ext cx="1203500" cy="572700"/>
          </a:xfrm>
          <a:prstGeom prst="rect">
            <a:avLst/>
          </a:prstGeom>
          <a:noFill/>
          <a:ln>
            <a:noFill/>
          </a:ln>
        </p:spPr>
      </p:pic>
      <p:pic>
        <p:nvPicPr>
          <p:cNvPr id="262" name="Google Shape;262;p28"/>
          <p:cNvPicPr preferRelativeResize="0"/>
          <p:nvPr/>
        </p:nvPicPr>
        <p:blipFill rotWithShape="1">
          <a:blip r:embed="rId5">
            <a:alphaModFix/>
          </a:blip>
          <a:srcRect b="0" l="0" r="0" t="0"/>
          <a:stretch/>
        </p:blipFill>
        <p:spPr>
          <a:xfrm>
            <a:off x="6871775" y="3706250"/>
            <a:ext cx="1898561"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302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Confidence interval</a:t>
            </a:r>
            <a:endParaRPr/>
          </a:p>
        </p:txBody>
      </p:sp>
      <p:sp>
        <p:nvSpPr>
          <p:cNvPr id="67" name="Google Shape;67;p3"/>
          <p:cNvSpPr txBox="1"/>
          <p:nvPr>
            <p:ph idx="1" type="body"/>
          </p:nvPr>
        </p:nvSpPr>
        <p:spPr>
          <a:xfrm>
            <a:off x="311700" y="875100"/>
            <a:ext cx="8520600" cy="3957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Statisticians use a confidence interval to express the precision and uncertainty associated with a particular sampling method. A confidence interval consists of three parts.</a:t>
            </a:r>
            <a:endParaRPr sz="1600">
              <a:latin typeface="Comic Sans MS"/>
              <a:ea typeface="Comic Sans MS"/>
              <a:cs typeface="Comic Sans MS"/>
              <a:sym typeface="Comic Sans MS"/>
            </a:endParaRPr>
          </a:p>
          <a:p>
            <a:pPr indent="-330200" lvl="1" marL="9144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A confidence level.</a:t>
            </a:r>
            <a:endParaRPr sz="1600">
              <a:latin typeface="Comic Sans MS"/>
              <a:ea typeface="Comic Sans MS"/>
              <a:cs typeface="Comic Sans MS"/>
              <a:sym typeface="Comic Sans MS"/>
            </a:endParaRPr>
          </a:p>
          <a:p>
            <a:pPr indent="-330200" lvl="1" marL="9144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A statistic (</a:t>
            </a:r>
            <a:r>
              <a:rPr i="1" lang="en-GB" sz="1600">
                <a:latin typeface="Comic Sans MS"/>
                <a:ea typeface="Comic Sans MS"/>
                <a:cs typeface="Comic Sans MS"/>
                <a:sym typeface="Comic Sans MS"/>
              </a:rPr>
              <a:t>quantity calculated in a sample to estimate a value in a population</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indent="-330200" lvl="1" marL="9144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A margin of error.</a:t>
            </a:r>
            <a:endParaRPr sz="1600">
              <a:latin typeface="Comic Sans MS"/>
              <a:ea typeface="Comic Sans MS"/>
              <a:cs typeface="Comic Sans MS"/>
              <a:sym typeface="Comic Sans MS"/>
            </a:endParaRPr>
          </a:p>
          <a:p>
            <a:pPr indent="0" lvl="0" marL="0" rtl="0" algn="l">
              <a:lnSpc>
                <a:spcPct val="115000"/>
              </a:lnSpc>
              <a:spcBef>
                <a:spcPts val="0"/>
              </a:spcBef>
              <a:spcAft>
                <a:spcPts val="0"/>
              </a:spcAft>
              <a:buSzPts val="1800"/>
              <a:buNone/>
            </a:pPr>
            <a:r>
              <a:t/>
            </a:r>
            <a:endParaRPr sz="1600">
              <a:latin typeface="Comic Sans MS"/>
              <a:ea typeface="Comic Sans MS"/>
              <a:cs typeface="Comic Sans MS"/>
              <a:sym typeface="Comic Sans MS"/>
            </a:endParaRPr>
          </a:p>
          <a:p>
            <a:pPr indent="-330200" lvl="0" marL="457200" rtl="0" algn="l">
              <a:lnSpc>
                <a:spcPct val="115000"/>
              </a:lnSpc>
              <a:spcBef>
                <a:spcPts val="600"/>
              </a:spcBef>
              <a:spcAft>
                <a:spcPts val="0"/>
              </a:spcAft>
              <a:buSzPts val="1600"/>
              <a:buFont typeface="Comic Sans MS"/>
              <a:buChar char="●"/>
            </a:pPr>
            <a:r>
              <a:rPr lang="en-GB" sz="1600">
                <a:latin typeface="Comic Sans MS"/>
                <a:ea typeface="Comic Sans MS"/>
                <a:cs typeface="Comic Sans MS"/>
                <a:sym typeface="Comic Sans MS"/>
              </a:rPr>
              <a:t>The confidence level describes the uncertainty of a sampling method. The statistic and the margin of error define an interval estimate that describes the precision of the method. The interval estimate of a confidence interval is defined by the </a:t>
            </a:r>
            <a:r>
              <a:rPr i="1" lang="en-GB" sz="1600">
                <a:solidFill>
                  <a:srgbClr val="0000FF"/>
                </a:solidFill>
                <a:latin typeface="Comic Sans MS"/>
                <a:ea typeface="Comic Sans MS"/>
                <a:cs typeface="Comic Sans MS"/>
                <a:sym typeface="Comic Sans MS"/>
              </a:rPr>
              <a:t>sample statistic + margin of error</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11700" y="283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How to get the rejection area?</a:t>
            </a:r>
            <a:endParaRPr/>
          </a:p>
        </p:txBody>
      </p:sp>
      <p:sp>
        <p:nvSpPr>
          <p:cNvPr id="268" name="Google Shape;268;p29"/>
          <p:cNvSpPr txBox="1"/>
          <p:nvPr>
            <p:ph idx="1" type="body"/>
          </p:nvPr>
        </p:nvSpPr>
        <p:spPr>
          <a:xfrm>
            <a:off x="309025" y="925500"/>
            <a:ext cx="5143500" cy="3920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For a standard normal curve (mean = 0 and standard deviation = 1), it is simply the area under the curve for a particular x-value.</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Do not confuse it with the 3-sigma (68-95-99.7) rule. That maxim assumes the mean is located at 50% or 0.5, not 0.</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Z-table is a special table which lets you look up the x-value if you know the area (corresponding to the significance level) or vice-versa.</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In the previous example, the alpha = 0.05, so we look for x-value which gives 95% (1-0.05 = 0.95) area.</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pic>
        <p:nvPicPr>
          <p:cNvPr id="269" name="Google Shape;269;p29"/>
          <p:cNvPicPr preferRelativeResize="0"/>
          <p:nvPr/>
        </p:nvPicPr>
        <p:blipFill rotWithShape="1">
          <a:blip r:embed="rId3">
            <a:alphaModFix/>
          </a:blip>
          <a:srcRect b="0" l="0" r="0" t="0"/>
          <a:stretch/>
        </p:blipFill>
        <p:spPr>
          <a:xfrm>
            <a:off x="5682225" y="1182525"/>
            <a:ext cx="3150075" cy="2882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311700" y="445025"/>
            <a:ext cx="8520600" cy="10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happens if the population properties, sample characteristics, or the test criteria change</a:t>
            </a:r>
            <a:endParaRPr/>
          </a:p>
        </p:txBody>
      </p:sp>
      <p:sp>
        <p:nvSpPr>
          <p:cNvPr id="275" name="Google Shape;275;p30"/>
          <p:cNvSpPr txBox="1"/>
          <p:nvPr>
            <p:ph idx="1" type="body"/>
          </p:nvPr>
        </p:nvSpPr>
        <p:spPr>
          <a:xfrm>
            <a:off x="311700" y="1573850"/>
            <a:ext cx="8520600" cy="254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What happens to our conclusion if the population mean is higher, say 105?</a:t>
            </a:r>
            <a:endParaRPr sz="1600">
              <a:latin typeface="Comic Sans MS"/>
              <a:ea typeface="Comic Sans MS"/>
              <a:cs typeface="Comic Sans MS"/>
              <a:sym typeface="Comic Sans MS"/>
            </a:endParaRPr>
          </a:p>
          <a:p>
            <a:pPr indent="-330200" lvl="0" marL="4572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 What happens to our conclusion if the population standard deviation is lower, say 10? What happens if it is higher instead?</a:t>
            </a:r>
            <a:endParaRPr sz="1600">
              <a:latin typeface="Comic Sans MS"/>
              <a:ea typeface="Comic Sans MS"/>
              <a:cs typeface="Comic Sans MS"/>
              <a:sym typeface="Comic Sans MS"/>
            </a:endParaRPr>
          </a:p>
          <a:p>
            <a:pPr indent="-330200" lvl="0" marL="457200" rtl="0" algn="l">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What happens if there were only 8 high-school students who could be tested for the I.Q.? What if we could test 100 students instead?</a:t>
            </a:r>
            <a:endParaRPr sz="1600">
              <a:latin typeface="Comic Sans MS"/>
              <a:ea typeface="Comic Sans MS"/>
              <a:cs typeface="Comic Sans MS"/>
              <a:sym typeface="Comic Sans MS"/>
            </a:endParaRPr>
          </a:p>
          <a:p>
            <a:pPr indent="-330200" lvl="0" marL="457200" rtl="0" algn="l">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What is the impact of changing the significance level to 0.01 from 0.05?</a:t>
            </a:r>
            <a:endParaRPr sz="1600">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Comparing means</a:t>
            </a:r>
            <a:endParaRPr/>
          </a:p>
        </p:txBody>
      </p:sp>
      <p:sp>
        <p:nvSpPr>
          <p:cNvPr id="281" name="Google Shape;281;p31"/>
          <p:cNvSpPr txBox="1"/>
          <p:nvPr>
            <p:ph idx="1" type="body"/>
          </p:nvPr>
        </p:nvSpPr>
        <p:spPr>
          <a:xfrm>
            <a:off x="311700" y="1152475"/>
            <a:ext cx="8520600" cy="36687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A majority of statistical experiments are designed to compare means. The experiment may involve only one sample mean that is to be compared to a specific value. Or the experiment could be testing differences among many different experimental conditions, and the experimenter could be interested in comparing each mean with each of the other means.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Depending on the sample size, we can use t-test or z-test for this purpose.</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Degrees of freedom will be important to consider.</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A/B testing uses statistical methods for comparing means (see next slide)</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We will show a problem example and outline the steps for the test. Then, we will build a more complete solution for this kind of problem in the Jupyter notebook.</a:t>
            </a:r>
            <a:endParaRPr sz="1600">
              <a:latin typeface="Comic Sans MS"/>
              <a:ea typeface="Comic Sans MS"/>
              <a:cs typeface="Comic Sans MS"/>
              <a:sym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311700" y="2591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A/B testing (the driver of internet commerce)</a:t>
            </a:r>
            <a:endParaRPr/>
          </a:p>
        </p:txBody>
      </p:sp>
      <p:sp>
        <p:nvSpPr>
          <p:cNvPr id="287" name="Google Shape;287;p32"/>
          <p:cNvSpPr txBox="1"/>
          <p:nvPr>
            <p:ph idx="1" type="body"/>
          </p:nvPr>
        </p:nvSpPr>
        <p:spPr>
          <a:xfrm>
            <a:off x="311700" y="801750"/>
            <a:ext cx="8520600" cy="41274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A/B testing allows individuals, teams, and companies to make careful changes to their user experiences while collecting data on the results. This allows them to construct hypotheses, and to learn better why certain elements of their experiences impact user behavior.</a:t>
            </a:r>
            <a:endParaRPr sz="1500">
              <a:latin typeface="Comic Sans MS"/>
              <a:ea typeface="Comic Sans MS"/>
              <a:cs typeface="Comic Sans MS"/>
              <a:sym typeface="Comic Sans MS"/>
            </a:endParaRPr>
          </a:p>
          <a:p>
            <a:pPr indent="-323850" lvl="0" marL="4572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More than just answering a one-off question or settling a disagreement, AB testing can be used consistently to continually improve a given experience, improving a single goal like conversion rate over time.</a:t>
            </a:r>
            <a:endParaRPr sz="1500">
              <a:latin typeface="Comic Sans MS"/>
              <a:ea typeface="Comic Sans MS"/>
              <a:cs typeface="Comic Sans MS"/>
              <a:sym typeface="Comic Sans MS"/>
            </a:endParaRPr>
          </a:p>
          <a:p>
            <a:pPr indent="-323850" lvl="0" marL="4572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For instance, a B2B technology company may want to improve their sales lead quality and volume from campaign landing pages. In order to achieve that goal, the team would try A/B testing changes to the </a:t>
            </a:r>
            <a:endParaRPr sz="1500">
              <a:latin typeface="Comic Sans MS"/>
              <a:ea typeface="Comic Sans MS"/>
              <a:cs typeface="Comic Sans MS"/>
              <a:sym typeface="Comic Sans MS"/>
            </a:endParaRPr>
          </a:p>
          <a:p>
            <a:pPr indent="-323850" lvl="1" marL="9144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headline, </a:t>
            </a:r>
            <a:endParaRPr sz="1500">
              <a:latin typeface="Comic Sans MS"/>
              <a:ea typeface="Comic Sans MS"/>
              <a:cs typeface="Comic Sans MS"/>
              <a:sym typeface="Comic Sans MS"/>
            </a:endParaRPr>
          </a:p>
          <a:p>
            <a:pPr indent="-323850" lvl="1" marL="9144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visual imagery, </a:t>
            </a:r>
            <a:endParaRPr sz="1500">
              <a:latin typeface="Comic Sans MS"/>
              <a:ea typeface="Comic Sans MS"/>
              <a:cs typeface="Comic Sans MS"/>
              <a:sym typeface="Comic Sans MS"/>
            </a:endParaRPr>
          </a:p>
          <a:p>
            <a:pPr indent="-323850" lvl="1" marL="9144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form fields, </a:t>
            </a:r>
            <a:endParaRPr sz="1500">
              <a:latin typeface="Comic Sans MS"/>
              <a:ea typeface="Comic Sans MS"/>
              <a:cs typeface="Comic Sans MS"/>
              <a:sym typeface="Comic Sans MS"/>
            </a:endParaRPr>
          </a:p>
          <a:p>
            <a:pPr indent="-323850" lvl="1" marL="9144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call to action, and </a:t>
            </a:r>
            <a:endParaRPr sz="1500">
              <a:latin typeface="Comic Sans MS"/>
              <a:ea typeface="Comic Sans MS"/>
              <a:cs typeface="Comic Sans MS"/>
              <a:sym typeface="Comic Sans MS"/>
            </a:endParaRPr>
          </a:p>
          <a:p>
            <a:pPr indent="-323850" lvl="1" marL="914400" rtl="0" algn="just">
              <a:lnSpc>
                <a:spcPct val="115000"/>
              </a:lnSpc>
              <a:spcBef>
                <a:spcPts val="0"/>
              </a:spcBef>
              <a:spcAft>
                <a:spcPts val="0"/>
              </a:spcAft>
              <a:buSzPts val="1500"/>
              <a:buFont typeface="Comic Sans MS"/>
              <a:buChar char="○"/>
            </a:pPr>
            <a:r>
              <a:rPr lang="en-GB" sz="1500">
                <a:latin typeface="Comic Sans MS"/>
                <a:ea typeface="Comic Sans MS"/>
                <a:cs typeface="Comic Sans MS"/>
                <a:sym typeface="Comic Sans MS"/>
              </a:rPr>
              <a:t>overall layout of the page</a:t>
            </a:r>
            <a:endParaRPr sz="1500">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Simple example: Efficacy of alternative drugs</a:t>
            </a:r>
            <a:endParaRPr/>
          </a:p>
        </p:txBody>
      </p:sp>
      <p:sp>
        <p:nvSpPr>
          <p:cNvPr id="293" name="Google Shape;293;p33"/>
          <p:cNvSpPr txBox="1"/>
          <p:nvPr>
            <p:ph idx="1" type="body"/>
          </p:nvPr>
        </p:nvSpPr>
        <p:spPr>
          <a:xfrm>
            <a:off x="311700" y="1152475"/>
            <a:ext cx="8520600" cy="366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500">
                <a:latin typeface="Comic Sans MS"/>
                <a:ea typeface="Comic Sans MS"/>
                <a:cs typeface="Comic Sans MS"/>
                <a:sym typeface="Comic Sans MS"/>
              </a:rPr>
              <a:t>A pharma company wants to try out a new drug on a group of patients. They have two slightly different versions of the drug, with slight difference in the molecular compositions.</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b="1" lang="en-GB" sz="1500">
                <a:latin typeface="Comic Sans MS"/>
                <a:ea typeface="Comic Sans MS"/>
                <a:cs typeface="Comic Sans MS"/>
                <a:sym typeface="Comic Sans MS"/>
              </a:rPr>
              <a:t>Step 1</a:t>
            </a:r>
            <a:r>
              <a:rPr lang="en-GB" sz="1500">
                <a:latin typeface="Comic Sans MS"/>
                <a:ea typeface="Comic Sans MS"/>
                <a:cs typeface="Comic Sans MS"/>
                <a:sym typeface="Comic Sans MS"/>
              </a:rPr>
              <a:t>: Divide the volunteers into two groups (in reality, there will be another control group, which will receive no drug or placebo, but here for the ease of discussion we imagine two-group study). Let’s suppose we have n</a:t>
            </a:r>
            <a:r>
              <a:rPr baseline="-25000" lang="en-GB" sz="1500">
                <a:latin typeface="Comic Sans MS"/>
                <a:ea typeface="Comic Sans MS"/>
                <a:cs typeface="Comic Sans MS"/>
                <a:sym typeface="Comic Sans MS"/>
              </a:rPr>
              <a:t>1</a:t>
            </a:r>
            <a:r>
              <a:rPr lang="en-GB" sz="1500">
                <a:latin typeface="Comic Sans MS"/>
                <a:ea typeface="Comic Sans MS"/>
                <a:cs typeface="Comic Sans MS"/>
                <a:sym typeface="Comic Sans MS"/>
              </a:rPr>
              <a:t> and n</a:t>
            </a:r>
            <a:r>
              <a:rPr baseline="-25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number of trial participants.</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b="1" lang="en-GB" sz="1500">
                <a:latin typeface="Comic Sans MS"/>
                <a:ea typeface="Comic Sans MS"/>
                <a:cs typeface="Comic Sans MS"/>
                <a:sym typeface="Comic Sans MS"/>
              </a:rPr>
              <a:t>Step 2</a:t>
            </a:r>
            <a:r>
              <a:rPr lang="en-GB" sz="1500">
                <a:latin typeface="Comic Sans MS"/>
                <a:ea typeface="Comic Sans MS"/>
                <a:cs typeface="Comic Sans MS"/>
                <a:sym typeface="Comic Sans MS"/>
              </a:rPr>
              <a:t>: Administer the drug and record the physiological impacts.</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b="1" lang="en-GB" sz="1500">
                <a:latin typeface="Comic Sans MS"/>
                <a:ea typeface="Comic Sans MS"/>
                <a:cs typeface="Comic Sans MS"/>
                <a:sym typeface="Comic Sans MS"/>
              </a:rPr>
              <a:t>Step 3</a:t>
            </a:r>
            <a:r>
              <a:rPr lang="en-GB" sz="1500">
                <a:latin typeface="Comic Sans MS"/>
                <a:ea typeface="Comic Sans MS"/>
                <a:cs typeface="Comic Sans MS"/>
                <a:sym typeface="Comic Sans MS"/>
              </a:rPr>
              <a:t>: Compute descriptive statistics like group mean, and group variance (or standard deviation). Let’s say means and std. dev are given by - μ</a:t>
            </a:r>
            <a:r>
              <a:rPr baseline="-25000" lang="en-GB" sz="1500">
                <a:latin typeface="Comic Sans MS"/>
                <a:ea typeface="Comic Sans MS"/>
                <a:cs typeface="Comic Sans MS"/>
                <a:sym typeface="Comic Sans MS"/>
              </a:rPr>
              <a:t>1</a:t>
            </a:r>
            <a:r>
              <a:rPr lang="en-GB" sz="1500">
                <a:latin typeface="Comic Sans MS"/>
                <a:ea typeface="Comic Sans MS"/>
                <a:cs typeface="Comic Sans MS"/>
                <a:sym typeface="Comic Sans MS"/>
              </a:rPr>
              <a:t> and μ</a:t>
            </a:r>
            <a:r>
              <a:rPr baseline="-25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s</a:t>
            </a:r>
            <a:r>
              <a:rPr baseline="-25000" lang="en-GB" sz="1500">
                <a:latin typeface="Comic Sans MS"/>
                <a:ea typeface="Comic Sans MS"/>
                <a:cs typeface="Comic Sans MS"/>
                <a:sym typeface="Comic Sans MS"/>
              </a:rPr>
              <a:t>1</a:t>
            </a:r>
            <a:r>
              <a:rPr lang="en-GB" sz="1500">
                <a:latin typeface="Comic Sans MS"/>
                <a:ea typeface="Comic Sans MS"/>
                <a:cs typeface="Comic Sans MS"/>
                <a:sym typeface="Comic Sans MS"/>
              </a:rPr>
              <a:t> and s</a:t>
            </a:r>
            <a:r>
              <a:rPr baseline="-25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respectively. </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b="1" lang="en-GB" sz="1500">
                <a:latin typeface="Comic Sans MS"/>
                <a:ea typeface="Comic Sans MS"/>
                <a:cs typeface="Comic Sans MS"/>
                <a:sym typeface="Comic Sans MS"/>
              </a:rPr>
              <a:t>Step 4</a:t>
            </a:r>
            <a:r>
              <a:rPr lang="en-GB" sz="1500">
                <a:latin typeface="Comic Sans MS"/>
                <a:ea typeface="Comic Sans MS"/>
                <a:cs typeface="Comic Sans MS"/>
                <a:sym typeface="Comic Sans MS"/>
              </a:rPr>
              <a:t>: The NULL hypothesis is that there is no difference between the impacts of the drug. So, H</a:t>
            </a:r>
            <a:r>
              <a:rPr baseline="-25000" lang="en-GB" sz="1500">
                <a:latin typeface="Comic Sans MS"/>
                <a:ea typeface="Comic Sans MS"/>
                <a:cs typeface="Comic Sans MS"/>
                <a:sym typeface="Comic Sans MS"/>
              </a:rPr>
              <a:t>0</a:t>
            </a:r>
            <a:r>
              <a:rPr lang="en-GB" sz="1500">
                <a:latin typeface="Comic Sans MS"/>
                <a:ea typeface="Comic Sans MS"/>
                <a:cs typeface="Comic Sans MS"/>
                <a:sym typeface="Comic Sans MS"/>
              </a:rPr>
              <a:t>: μ</a:t>
            </a:r>
            <a:r>
              <a:rPr baseline="-25000" lang="en-GB" sz="1500">
                <a:latin typeface="Comic Sans MS"/>
                <a:ea typeface="Comic Sans MS"/>
                <a:cs typeface="Comic Sans MS"/>
                <a:sym typeface="Comic Sans MS"/>
              </a:rPr>
              <a:t>1</a:t>
            </a:r>
            <a:r>
              <a:rPr lang="en-GB" sz="1500">
                <a:latin typeface="Comic Sans MS"/>
                <a:ea typeface="Comic Sans MS"/>
                <a:cs typeface="Comic Sans MS"/>
                <a:sym typeface="Comic Sans MS"/>
              </a:rPr>
              <a:t>- μ</a:t>
            </a:r>
            <a:r>
              <a:rPr baseline="-25000" lang="en-GB" sz="1500">
                <a:latin typeface="Comic Sans MS"/>
                <a:ea typeface="Comic Sans MS"/>
                <a:cs typeface="Comic Sans MS"/>
                <a:sym typeface="Comic Sans MS"/>
              </a:rPr>
              <a:t>2 </a:t>
            </a:r>
            <a:r>
              <a:rPr lang="en-GB" sz="1500">
                <a:latin typeface="Comic Sans MS"/>
                <a:ea typeface="Comic Sans MS"/>
                <a:cs typeface="Comic Sans MS"/>
                <a:sym typeface="Comic Sans MS"/>
              </a:rPr>
              <a:t>= 0. </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t/>
            </a:r>
            <a:endParaRPr sz="15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500">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4"/>
          <p:cNvSpPr txBox="1"/>
          <p:nvPr>
            <p:ph idx="1" type="body"/>
          </p:nvPr>
        </p:nvSpPr>
        <p:spPr>
          <a:xfrm>
            <a:off x="311700" y="1152475"/>
            <a:ext cx="8388300" cy="36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500">
                <a:latin typeface="Comic Sans MS"/>
                <a:ea typeface="Comic Sans MS"/>
                <a:cs typeface="Comic Sans MS"/>
                <a:sym typeface="Comic Sans MS"/>
              </a:rPr>
              <a:t>Step 5</a:t>
            </a:r>
            <a:r>
              <a:rPr lang="en-GB" sz="1500">
                <a:latin typeface="Comic Sans MS"/>
                <a:ea typeface="Comic Sans MS"/>
                <a:cs typeface="Comic Sans MS"/>
                <a:sym typeface="Comic Sans MS"/>
              </a:rPr>
              <a:t>: Decide a significance level, alpha, say 0.05.</a:t>
            </a:r>
            <a:endParaRPr sz="15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500">
                <a:latin typeface="Comic Sans MS"/>
                <a:ea typeface="Comic Sans MS"/>
                <a:cs typeface="Comic Sans MS"/>
                <a:sym typeface="Comic Sans MS"/>
              </a:rPr>
              <a:t>Step 6</a:t>
            </a:r>
            <a:r>
              <a:rPr lang="en-GB" sz="1500">
                <a:latin typeface="Comic Sans MS"/>
                <a:ea typeface="Comic Sans MS"/>
                <a:cs typeface="Comic Sans MS"/>
                <a:sym typeface="Comic Sans MS"/>
              </a:rPr>
              <a:t>: Compute the difference in group means, μd = μ1 - μ2.</a:t>
            </a:r>
            <a:endParaRPr sz="15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500">
                <a:latin typeface="Comic Sans MS"/>
                <a:ea typeface="Comic Sans MS"/>
                <a:cs typeface="Comic Sans MS"/>
                <a:sym typeface="Comic Sans MS"/>
              </a:rPr>
              <a:t>Step 7</a:t>
            </a:r>
            <a:r>
              <a:rPr lang="en-GB" sz="1500">
                <a:latin typeface="Comic Sans MS"/>
                <a:ea typeface="Comic Sans MS"/>
                <a:cs typeface="Comic Sans MS"/>
                <a:sym typeface="Comic Sans MS"/>
              </a:rPr>
              <a:t>: Compute the Sum-of-squares-error (SSE)</a:t>
            </a:r>
            <a:endParaRPr sz="15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500">
                <a:latin typeface="Comic Sans MS"/>
                <a:ea typeface="Comic Sans MS"/>
                <a:cs typeface="Comic Sans MS"/>
                <a:sym typeface="Comic Sans MS"/>
              </a:rPr>
              <a:t>Step 8</a:t>
            </a:r>
            <a:r>
              <a:rPr lang="en-GB" sz="1500">
                <a:latin typeface="Comic Sans MS"/>
                <a:ea typeface="Comic Sans MS"/>
                <a:cs typeface="Comic Sans MS"/>
                <a:sym typeface="Comic Sans MS"/>
              </a:rPr>
              <a:t>: Compute MSE by dividing SSE by degrees of freedom. DOF= (n</a:t>
            </a:r>
            <a:r>
              <a:rPr baseline="-25000" lang="en-GB" sz="1500">
                <a:latin typeface="Comic Sans MS"/>
                <a:ea typeface="Comic Sans MS"/>
                <a:cs typeface="Comic Sans MS"/>
                <a:sym typeface="Comic Sans MS"/>
              </a:rPr>
              <a:t>1</a:t>
            </a:r>
            <a:r>
              <a:rPr lang="en-GB" sz="1500">
                <a:latin typeface="Comic Sans MS"/>
                <a:ea typeface="Comic Sans MS"/>
                <a:cs typeface="Comic Sans MS"/>
                <a:sym typeface="Comic Sans MS"/>
              </a:rPr>
              <a:t>-1)+(n</a:t>
            </a:r>
            <a:r>
              <a:rPr baseline="-25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-1)</a:t>
            </a:r>
            <a:endParaRPr sz="15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500">
                <a:latin typeface="Comic Sans MS"/>
                <a:ea typeface="Comic Sans MS"/>
                <a:cs typeface="Comic Sans MS"/>
                <a:sym typeface="Comic Sans MS"/>
              </a:rPr>
              <a:t>Step 9</a:t>
            </a:r>
            <a:r>
              <a:rPr lang="en-GB" sz="1500">
                <a:latin typeface="Comic Sans MS"/>
                <a:ea typeface="Comic Sans MS"/>
                <a:cs typeface="Comic Sans MS"/>
                <a:sym typeface="Comic Sans MS"/>
              </a:rPr>
              <a:t>: Compute harmonic mean of the sample sizes:</a:t>
            </a:r>
            <a:endParaRPr sz="15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500">
                <a:latin typeface="Comic Sans MS"/>
                <a:ea typeface="Comic Sans MS"/>
                <a:cs typeface="Comic Sans MS"/>
                <a:sym typeface="Comic Sans MS"/>
              </a:rPr>
              <a:t>Step 10</a:t>
            </a:r>
            <a:r>
              <a:rPr lang="en-GB" sz="1500">
                <a:latin typeface="Comic Sans MS"/>
                <a:ea typeface="Comic Sans MS"/>
                <a:cs typeface="Comic Sans MS"/>
                <a:sym typeface="Comic Sans MS"/>
              </a:rPr>
              <a:t>: Compute standard error of the difference of means:</a:t>
            </a:r>
            <a:endParaRPr sz="1500">
              <a:latin typeface="Comic Sans MS"/>
              <a:ea typeface="Comic Sans MS"/>
              <a:cs typeface="Comic Sans MS"/>
              <a:sym typeface="Comic Sans MS"/>
            </a:endParaRPr>
          </a:p>
          <a:p>
            <a:pPr indent="0" lvl="0" marL="0" rtl="0" algn="l">
              <a:lnSpc>
                <a:spcPct val="115000"/>
              </a:lnSpc>
              <a:spcBef>
                <a:spcPts val="1600"/>
              </a:spcBef>
              <a:spcAft>
                <a:spcPts val="1600"/>
              </a:spcAft>
              <a:buSzPts val="1800"/>
              <a:buNone/>
            </a:pPr>
            <a:r>
              <a:rPr b="1" lang="en-GB" sz="1500">
                <a:latin typeface="Comic Sans MS"/>
                <a:ea typeface="Comic Sans MS"/>
                <a:cs typeface="Comic Sans MS"/>
                <a:sym typeface="Comic Sans MS"/>
              </a:rPr>
              <a:t>Step 11</a:t>
            </a:r>
            <a:r>
              <a:rPr lang="en-GB" sz="1500">
                <a:latin typeface="Comic Sans MS"/>
                <a:ea typeface="Comic Sans MS"/>
                <a:cs typeface="Comic Sans MS"/>
                <a:sym typeface="Comic Sans MS"/>
              </a:rPr>
              <a:t>: Compute the test statistic by dividing the difference in means by this standard error quantity:     </a:t>
            </a:r>
            <a:endParaRPr sz="1500">
              <a:latin typeface="Comic Sans MS"/>
              <a:ea typeface="Comic Sans MS"/>
              <a:cs typeface="Comic Sans MS"/>
              <a:sym typeface="Comic Sans MS"/>
            </a:endParaRPr>
          </a:p>
        </p:txBody>
      </p:sp>
      <p:sp>
        <p:nvSpPr>
          <p:cNvPr id="299" name="Google Shape;299;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Simple example: Efficacy of alternative drugs</a:t>
            </a:r>
            <a:endParaRPr/>
          </a:p>
        </p:txBody>
      </p:sp>
      <p:pic>
        <p:nvPicPr>
          <p:cNvPr id="300" name="Google Shape;300;p34"/>
          <p:cNvPicPr preferRelativeResize="0"/>
          <p:nvPr/>
        </p:nvPicPr>
        <p:blipFill rotWithShape="1">
          <a:blip r:embed="rId3">
            <a:alphaModFix/>
          </a:blip>
          <a:srcRect b="0" l="0" r="0" t="0"/>
          <a:stretch/>
        </p:blipFill>
        <p:spPr>
          <a:xfrm>
            <a:off x="4825450" y="1915325"/>
            <a:ext cx="3358800" cy="636000"/>
          </a:xfrm>
          <a:prstGeom prst="rect">
            <a:avLst/>
          </a:prstGeom>
          <a:noFill/>
          <a:ln>
            <a:noFill/>
          </a:ln>
        </p:spPr>
      </p:pic>
      <p:pic>
        <p:nvPicPr>
          <p:cNvPr id="301" name="Google Shape;301;p34"/>
          <p:cNvPicPr preferRelativeResize="0"/>
          <p:nvPr/>
        </p:nvPicPr>
        <p:blipFill rotWithShape="1">
          <a:blip r:embed="rId4">
            <a:alphaModFix/>
          </a:blip>
          <a:srcRect b="0" l="0" r="0" t="0"/>
          <a:stretch/>
        </p:blipFill>
        <p:spPr>
          <a:xfrm>
            <a:off x="5980200" y="3448925"/>
            <a:ext cx="2204050" cy="531201"/>
          </a:xfrm>
          <a:prstGeom prst="rect">
            <a:avLst/>
          </a:prstGeom>
          <a:noFill/>
          <a:ln>
            <a:noFill/>
          </a:ln>
        </p:spPr>
      </p:pic>
      <p:pic>
        <p:nvPicPr>
          <p:cNvPr id="302" name="Google Shape;302;p34"/>
          <p:cNvPicPr preferRelativeResize="0"/>
          <p:nvPr/>
        </p:nvPicPr>
        <p:blipFill rotWithShape="1">
          <a:blip r:embed="rId5">
            <a:alphaModFix/>
          </a:blip>
          <a:srcRect b="0" l="0" r="0" t="0"/>
          <a:stretch/>
        </p:blipFill>
        <p:spPr>
          <a:xfrm>
            <a:off x="5135150" y="3023350"/>
            <a:ext cx="1648579" cy="531200"/>
          </a:xfrm>
          <a:prstGeom prst="rect">
            <a:avLst/>
          </a:prstGeom>
          <a:noFill/>
          <a:ln>
            <a:noFill/>
          </a:ln>
        </p:spPr>
      </p:pic>
      <p:pic>
        <p:nvPicPr>
          <p:cNvPr id="303" name="Google Shape;303;p34"/>
          <p:cNvPicPr preferRelativeResize="0"/>
          <p:nvPr/>
        </p:nvPicPr>
        <p:blipFill rotWithShape="1">
          <a:blip r:embed="rId6">
            <a:alphaModFix/>
          </a:blip>
          <a:srcRect b="0" l="0" r="0" t="0"/>
          <a:stretch/>
        </p:blipFill>
        <p:spPr>
          <a:xfrm>
            <a:off x="1785275" y="4247400"/>
            <a:ext cx="1486725" cy="468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5"/>
          <p:cNvSpPr txBox="1"/>
          <p:nvPr>
            <p:ph idx="1" type="body"/>
          </p:nvPr>
        </p:nvSpPr>
        <p:spPr>
          <a:xfrm>
            <a:off x="282925" y="1253400"/>
            <a:ext cx="46665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GB" sz="1500">
                <a:latin typeface="Comic Sans MS"/>
                <a:ea typeface="Comic Sans MS"/>
                <a:cs typeface="Comic Sans MS"/>
                <a:sym typeface="Comic Sans MS"/>
              </a:rPr>
              <a:t>Step 12</a:t>
            </a:r>
            <a:r>
              <a:rPr lang="en-GB" sz="1500">
                <a:latin typeface="Comic Sans MS"/>
                <a:ea typeface="Comic Sans MS"/>
                <a:cs typeface="Comic Sans MS"/>
                <a:sym typeface="Comic Sans MS"/>
              </a:rPr>
              <a:t>: Now it is time to do the real hypothesis testing. We compute the probability of observing having the observed test statistic as large or as small given a t-distribution with the degrees of freedom same as the problem. Note that if the DOF is &gt; 30, then we can just use the standard normal distribution.</a:t>
            </a:r>
            <a:endParaRPr sz="15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b="1" lang="en-GB" sz="1500">
                <a:latin typeface="Comic Sans MS"/>
                <a:ea typeface="Comic Sans MS"/>
                <a:cs typeface="Comic Sans MS"/>
                <a:sym typeface="Comic Sans MS"/>
              </a:rPr>
              <a:t>Step 13</a:t>
            </a:r>
            <a:r>
              <a:rPr lang="en-GB" sz="1500">
                <a:latin typeface="Comic Sans MS"/>
                <a:ea typeface="Comic Sans MS"/>
                <a:cs typeface="Comic Sans MS"/>
                <a:sym typeface="Comic Sans MS"/>
              </a:rPr>
              <a:t>: If the probability is &lt; alpha then we can reject the NULL hypothesis and conclude there is really a statistically significant difference between the group means.</a:t>
            </a:r>
            <a:endParaRPr sz="1500">
              <a:latin typeface="Comic Sans MS"/>
              <a:ea typeface="Comic Sans MS"/>
              <a:cs typeface="Comic Sans MS"/>
              <a:sym typeface="Comic Sans MS"/>
            </a:endParaRPr>
          </a:p>
        </p:txBody>
      </p:sp>
      <p:sp>
        <p:nvSpPr>
          <p:cNvPr id="309" name="Google Shape;30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Simple example: Efficacy of alternative drugs</a:t>
            </a:r>
            <a:endParaRPr/>
          </a:p>
        </p:txBody>
      </p:sp>
      <p:pic>
        <p:nvPicPr>
          <p:cNvPr id="310" name="Google Shape;310;p35"/>
          <p:cNvPicPr preferRelativeResize="0"/>
          <p:nvPr/>
        </p:nvPicPr>
        <p:blipFill rotWithShape="1">
          <a:blip r:embed="rId3">
            <a:alphaModFix/>
          </a:blip>
          <a:srcRect b="0" l="0" r="0" t="0"/>
          <a:stretch/>
        </p:blipFill>
        <p:spPr>
          <a:xfrm>
            <a:off x="5101816" y="1706225"/>
            <a:ext cx="3845033" cy="2312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Tukey HSD test for multiple groups</a:t>
            </a:r>
            <a:endParaRPr/>
          </a:p>
        </p:txBody>
      </p:sp>
      <p:sp>
        <p:nvSpPr>
          <p:cNvPr id="316" name="Google Shape;316;p36"/>
          <p:cNvSpPr txBox="1"/>
          <p:nvPr>
            <p:ph idx="1" type="body"/>
          </p:nvPr>
        </p:nvSpPr>
        <p:spPr>
          <a:xfrm>
            <a:off x="288975"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For more than two groups, we can always do pairwise comparison in all possible combination, build a table, and analyze that.</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However, this enhances the chance of making an overall Type-I error as such an error can happen in any one of the tests.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There is a special method called Tukey HSD (Honestly Significant Difference) test which can avoid this.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However, there is also a widely used method for testing a global NULL hypothesis: If all the group means are equal, by analyzing the variance of the groups. It is called </a:t>
            </a:r>
            <a:r>
              <a:rPr b="1" lang="en-GB" sz="1600">
                <a:solidFill>
                  <a:srgbClr val="0000FF"/>
                </a:solidFill>
                <a:latin typeface="Comic Sans MS"/>
                <a:ea typeface="Comic Sans MS"/>
                <a:cs typeface="Comic Sans MS"/>
                <a:sym typeface="Comic Sans MS"/>
              </a:rPr>
              <a:t>ANOVA</a:t>
            </a:r>
            <a:r>
              <a:rPr lang="en-GB" sz="1600">
                <a:latin typeface="Comic Sans MS"/>
                <a:ea typeface="Comic Sans MS"/>
                <a:cs typeface="Comic Sans MS"/>
                <a:sym typeface="Comic Sans MS"/>
              </a:rPr>
              <a:t> for </a:t>
            </a:r>
            <a:r>
              <a:rPr b="1" lang="en-GB" sz="1600">
                <a:solidFill>
                  <a:srgbClr val="0000FF"/>
                </a:solidFill>
                <a:latin typeface="Comic Sans MS"/>
                <a:ea typeface="Comic Sans MS"/>
                <a:cs typeface="Comic Sans MS"/>
                <a:sym typeface="Comic Sans MS"/>
              </a:rPr>
              <a:t>An</a:t>
            </a:r>
            <a:r>
              <a:rPr lang="en-GB" sz="1600">
                <a:latin typeface="Comic Sans MS"/>
                <a:ea typeface="Comic Sans MS"/>
                <a:cs typeface="Comic Sans MS"/>
                <a:sym typeface="Comic Sans MS"/>
              </a:rPr>
              <a:t>alysis </a:t>
            </a:r>
            <a:r>
              <a:rPr b="1" lang="en-GB" sz="1600">
                <a:solidFill>
                  <a:srgbClr val="0000FF"/>
                </a:solidFill>
                <a:latin typeface="Comic Sans MS"/>
                <a:ea typeface="Comic Sans MS"/>
                <a:cs typeface="Comic Sans MS"/>
                <a:sym typeface="Comic Sans MS"/>
              </a:rPr>
              <a:t>O</a:t>
            </a:r>
            <a:r>
              <a:rPr lang="en-GB" sz="1600">
                <a:latin typeface="Comic Sans MS"/>
                <a:ea typeface="Comic Sans MS"/>
                <a:cs typeface="Comic Sans MS"/>
                <a:sym typeface="Comic Sans MS"/>
              </a:rPr>
              <a:t>f </a:t>
            </a:r>
            <a:r>
              <a:rPr b="1" lang="en-GB" sz="1600">
                <a:solidFill>
                  <a:srgbClr val="0000FF"/>
                </a:solidFill>
                <a:latin typeface="Comic Sans MS"/>
                <a:ea typeface="Comic Sans MS"/>
                <a:cs typeface="Comic Sans MS"/>
                <a:sym typeface="Comic Sans MS"/>
              </a:rPr>
              <a:t>Va</a:t>
            </a:r>
            <a:r>
              <a:rPr lang="en-GB" sz="1600">
                <a:latin typeface="Comic Sans MS"/>
                <a:ea typeface="Comic Sans MS"/>
                <a:cs typeface="Comic Sans MS"/>
                <a:sym typeface="Comic Sans MS"/>
              </a:rPr>
              <a:t>riance. </a:t>
            </a:r>
            <a:endParaRPr sz="1600">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7"/>
          <p:cNvSpPr txBox="1"/>
          <p:nvPr>
            <p:ph type="title"/>
          </p:nvPr>
        </p:nvSpPr>
        <p:spPr>
          <a:xfrm>
            <a:off x="311700" y="289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ANOVA</a:t>
            </a:r>
            <a:endParaRPr/>
          </a:p>
        </p:txBody>
      </p:sp>
      <p:cxnSp>
        <p:nvCxnSpPr>
          <p:cNvPr id="322" name="Google Shape;322;p37"/>
          <p:cNvCxnSpPr/>
          <p:nvPr/>
        </p:nvCxnSpPr>
        <p:spPr>
          <a:xfrm>
            <a:off x="679575" y="2823325"/>
            <a:ext cx="358500" cy="0"/>
          </a:xfrm>
          <a:prstGeom prst="straightConnector1">
            <a:avLst/>
          </a:prstGeom>
          <a:noFill/>
          <a:ln cap="flat" cmpd="sng" w="28575">
            <a:solidFill>
              <a:srgbClr val="0000FF"/>
            </a:solidFill>
            <a:prstDash val="solid"/>
            <a:round/>
            <a:headEnd len="sm" w="sm" type="none"/>
            <a:tailEnd len="sm" w="sm" type="none"/>
          </a:ln>
        </p:spPr>
      </p:cxnSp>
      <p:sp>
        <p:nvSpPr>
          <p:cNvPr id="323" name="Google Shape;323;p37"/>
          <p:cNvSpPr/>
          <p:nvPr/>
        </p:nvSpPr>
        <p:spPr>
          <a:xfrm>
            <a:off x="283925" y="3577550"/>
            <a:ext cx="1112700" cy="7170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4" name="Google Shape;324;p37"/>
          <p:cNvCxnSpPr>
            <a:stCxn id="323" idx="0"/>
          </p:cNvCxnSpPr>
          <p:nvPr/>
        </p:nvCxnSpPr>
        <p:spPr>
          <a:xfrm rot="10800000">
            <a:off x="840275" y="2798750"/>
            <a:ext cx="0" cy="778800"/>
          </a:xfrm>
          <a:prstGeom prst="straightConnector1">
            <a:avLst/>
          </a:prstGeom>
          <a:noFill/>
          <a:ln cap="flat" cmpd="sng" w="28575">
            <a:solidFill>
              <a:srgbClr val="0000FF"/>
            </a:solidFill>
            <a:prstDash val="solid"/>
            <a:round/>
            <a:headEnd len="sm" w="sm" type="none"/>
            <a:tailEnd len="sm" w="sm" type="none"/>
          </a:ln>
        </p:spPr>
      </p:cxnSp>
      <p:cxnSp>
        <p:nvCxnSpPr>
          <p:cNvPr id="325" name="Google Shape;325;p37"/>
          <p:cNvCxnSpPr/>
          <p:nvPr/>
        </p:nvCxnSpPr>
        <p:spPr>
          <a:xfrm rot="10800000">
            <a:off x="840275" y="4294550"/>
            <a:ext cx="0" cy="556500"/>
          </a:xfrm>
          <a:prstGeom prst="straightConnector1">
            <a:avLst/>
          </a:prstGeom>
          <a:noFill/>
          <a:ln cap="flat" cmpd="sng" w="28575">
            <a:solidFill>
              <a:srgbClr val="0000FF"/>
            </a:solidFill>
            <a:prstDash val="solid"/>
            <a:round/>
            <a:headEnd len="sm" w="sm" type="none"/>
            <a:tailEnd len="sm" w="sm" type="none"/>
          </a:ln>
        </p:spPr>
      </p:cxnSp>
      <p:cxnSp>
        <p:nvCxnSpPr>
          <p:cNvPr id="326" name="Google Shape;326;p37"/>
          <p:cNvCxnSpPr/>
          <p:nvPr/>
        </p:nvCxnSpPr>
        <p:spPr>
          <a:xfrm>
            <a:off x="679575" y="4851050"/>
            <a:ext cx="358500" cy="0"/>
          </a:xfrm>
          <a:prstGeom prst="straightConnector1">
            <a:avLst/>
          </a:prstGeom>
          <a:noFill/>
          <a:ln cap="flat" cmpd="sng" w="28575">
            <a:solidFill>
              <a:srgbClr val="0000FF"/>
            </a:solidFill>
            <a:prstDash val="solid"/>
            <a:round/>
            <a:headEnd len="sm" w="sm" type="none"/>
            <a:tailEnd len="sm" w="sm" type="none"/>
          </a:ln>
        </p:spPr>
      </p:cxnSp>
      <p:cxnSp>
        <p:nvCxnSpPr>
          <p:cNvPr id="327" name="Google Shape;327;p37"/>
          <p:cNvCxnSpPr/>
          <p:nvPr/>
        </p:nvCxnSpPr>
        <p:spPr>
          <a:xfrm>
            <a:off x="2074575" y="2742800"/>
            <a:ext cx="358500" cy="0"/>
          </a:xfrm>
          <a:prstGeom prst="straightConnector1">
            <a:avLst/>
          </a:prstGeom>
          <a:noFill/>
          <a:ln cap="flat" cmpd="sng" w="28575">
            <a:solidFill>
              <a:srgbClr val="0000FF"/>
            </a:solidFill>
            <a:prstDash val="solid"/>
            <a:round/>
            <a:headEnd len="sm" w="sm" type="none"/>
            <a:tailEnd len="sm" w="sm" type="none"/>
          </a:ln>
        </p:spPr>
      </p:cxnSp>
      <p:sp>
        <p:nvSpPr>
          <p:cNvPr id="328" name="Google Shape;328;p37"/>
          <p:cNvSpPr/>
          <p:nvPr/>
        </p:nvSpPr>
        <p:spPr>
          <a:xfrm>
            <a:off x="1697475" y="3299275"/>
            <a:ext cx="1112700" cy="875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9" name="Google Shape;329;p37"/>
          <p:cNvCxnSpPr>
            <a:stCxn id="328" idx="0"/>
          </p:cNvCxnSpPr>
          <p:nvPr/>
        </p:nvCxnSpPr>
        <p:spPr>
          <a:xfrm rot="10800000">
            <a:off x="2253825" y="2757175"/>
            <a:ext cx="0" cy="542100"/>
          </a:xfrm>
          <a:prstGeom prst="straightConnector1">
            <a:avLst/>
          </a:prstGeom>
          <a:noFill/>
          <a:ln cap="flat" cmpd="sng" w="28575">
            <a:solidFill>
              <a:srgbClr val="0000FF"/>
            </a:solidFill>
            <a:prstDash val="solid"/>
            <a:round/>
            <a:headEnd len="sm" w="sm" type="none"/>
            <a:tailEnd len="sm" w="sm" type="none"/>
          </a:ln>
        </p:spPr>
      </p:cxnSp>
      <p:cxnSp>
        <p:nvCxnSpPr>
          <p:cNvPr id="330" name="Google Shape;330;p37"/>
          <p:cNvCxnSpPr/>
          <p:nvPr/>
        </p:nvCxnSpPr>
        <p:spPr>
          <a:xfrm rot="10800000">
            <a:off x="2253825" y="4174825"/>
            <a:ext cx="0" cy="338100"/>
          </a:xfrm>
          <a:prstGeom prst="straightConnector1">
            <a:avLst/>
          </a:prstGeom>
          <a:noFill/>
          <a:ln cap="flat" cmpd="sng" w="28575">
            <a:solidFill>
              <a:srgbClr val="0000FF"/>
            </a:solidFill>
            <a:prstDash val="solid"/>
            <a:round/>
            <a:headEnd len="sm" w="sm" type="none"/>
            <a:tailEnd len="sm" w="sm" type="none"/>
          </a:ln>
        </p:spPr>
      </p:cxnSp>
      <p:cxnSp>
        <p:nvCxnSpPr>
          <p:cNvPr id="331" name="Google Shape;331;p37"/>
          <p:cNvCxnSpPr/>
          <p:nvPr/>
        </p:nvCxnSpPr>
        <p:spPr>
          <a:xfrm>
            <a:off x="2074575" y="4496600"/>
            <a:ext cx="358500" cy="0"/>
          </a:xfrm>
          <a:prstGeom prst="straightConnector1">
            <a:avLst/>
          </a:prstGeom>
          <a:noFill/>
          <a:ln cap="flat" cmpd="sng" w="28575">
            <a:solidFill>
              <a:srgbClr val="0000FF"/>
            </a:solidFill>
            <a:prstDash val="solid"/>
            <a:round/>
            <a:headEnd len="sm" w="sm" type="none"/>
            <a:tailEnd len="sm" w="sm" type="none"/>
          </a:ln>
        </p:spPr>
      </p:cxnSp>
      <p:cxnSp>
        <p:nvCxnSpPr>
          <p:cNvPr id="332" name="Google Shape;332;p37"/>
          <p:cNvCxnSpPr/>
          <p:nvPr/>
        </p:nvCxnSpPr>
        <p:spPr>
          <a:xfrm>
            <a:off x="3366500" y="3111950"/>
            <a:ext cx="358500" cy="0"/>
          </a:xfrm>
          <a:prstGeom prst="straightConnector1">
            <a:avLst/>
          </a:prstGeom>
          <a:noFill/>
          <a:ln cap="flat" cmpd="sng" w="28575">
            <a:solidFill>
              <a:srgbClr val="0000FF"/>
            </a:solidFill>
            <a:prstDash val="solid"/>
            <a:round/>
            <a:headEnd len="sm" w="sm" type="none"/>
            <a:tailEnd len="sm" w="sm" type="none"/>
          </a:ln>
        </p:spPr>
      </p:cxnSp>
      <p:sp>
        <p:nvSpPr>
          <p:cNvPr id="333" name="Google Shape;333;p37"/>
          <p:cNvSpPr/>
          <p:nvPr/>
        </p:nvSpPr>
        <p:spPr>
          <a:xfrm>
            <a:off x="2989400" y="3861900"/>
            <a:ext cx="1112700" cy="5727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37"/>
          <p:cNvCxnSpPr>
            <a:stCxn id="333" idx="0"/>
          </p:cNvCxnSpPr>
          <p:nvPr/>
        </p:nvCxnSpPr>
        <p:spPr>
          <a:xfrm rot="10800000">
            <a:off x="3545750" y="3083100"/>
            <a:ext cx="0" cy="778800"/>
          </a:xfrm>
          <a:prstGeom prst="straightConnector1">
            <a:avLst/>
          </a:prstGeom>
          <a:noFill/>
          <a:ln cap="flat" cmpd="sng" w="28575">
            <a:solidFill>
              <a:srgbClr val="0000FF"/>
            </a:solidFill>
            <a:prstDash val="solid"/>
            <a:round/>
            <a:headEnd len="sm" w="sm" type="none"/>
            <a:tailEnd len="sm" w="sm" type="none"/>
          </a:ln>
        </p:spPr>
      </p:cxnSp>
      <p:cxnSp>
        <p:nvCxnSpPr>
          <p:cNvPr id="335" name="Google Shape;335;p37"/>
          <p:cNvCxnSpPr/>
          <p:nvPr/>
        </p:nvCxnSpPr>
        <p:spPr>
          <a:xfrm rot="10800000">
            <a:off x="3545750" y="4434600"/>
            <a:ext cx="0" cy="556500"/>
          </a:xfrm>
          <a:prstGeom prst="straightConnector1">
            <a:avLst/>
          </a:prstGeom>
          <a:noFill/>
          <a:ln cap="flat" cmpd="sng" w="28575">
            <a:solidFill>
              <a:srgbClr val="0000FF"/>
            </a:solidFill>
            <a:prstDash val="solid"/>
            <a:round/>
            <a:headEnd len="sm" w="sm" type="none"/>
            <a:tailEnd len="sm" w="sm" type="none"/>
          </a:ln>
        </p:spPr>
      </p:cxnSp>
      <p:cxnSp>
        <p:nvCxnSpPr>
          <p:cNvPr id="336" name="Google Shape;336;p37"/>
          <p:cNvCxnSpPr/>
          <p:nvPr/>
        </p:nvCxnSpPr>
        <p:spPr>
          <a:xfrm>
            <a:off x="3385050" y="4991100"/>
            <a:ext cx="358500" cy="0"/>
          </a:xfrm>
          <a:prstGeom prst="straightConnector1">
            <a:avLst/>
          </a:prstGeom>
          <a:noFill/>
          <a:ln cap="flat" cmpd="sng" w="28575">
            <a:solidFill>
              <a:srgbClr val="0000FF"/>
            </a:solidFill>
            <a:prstDash val="solid"/>
            <a:round/>
            <a:headEnd len="sm" w="sm" type="none"/>
            <a:tailEnd len="sm" w="sm" type="none"/>
          </a:ln>
        </p:spPr>
      </p:cxnSp>
      <p:cxnSp>
        <p:nvCxnSpPr>
          <p:cNvPr id="337" name="Google Shape;337;p37"/>
          <p:cNvCxnSpPr/>
          <p:nvPr/>
        </p:nvCxnSpPr>
        <p:spPr>
          <a:xfrm>
            <a:off x="5055125" y="3300925"/>
            <a:ext cx="358500" cy="0"/>
          </a:xfrm>
          <a:prstGeom prst="straightConnector1">
            <a:avLst/>
          </a:prstGeom>
          <a:noFill/>
          <a:ln cap="flat" cmpd="sng" w="28575">
            <a:solidFill>
              <a:srgbClr val="0000FF"/>
            </a:solidFill>
            <a:prstDash val="solid"/>
            <a:round/>
            <a:headEnd len="sm" w="sm" type="none"/>
            <a:tailEnd len="sm" w="sm" type="none"/>
          </a:ln>
        </p:spPr>
      </p:cxnSp>
      <p:sp>
        <p:nvSpPr>
          <p:cNvPr id="338" name="Google Shape;338;p37"/>
          <p:cNvSpPr/>
          <p:nvPr/>
        </p:nvSpPr>
        <p:spPr>
          <a:xfrm>
            <a:off x="4703525" y="3727850"/>
            <a:ext cx="1112700" cy="338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37"/>
          <p:cNvCxnSpPr>
            <a:stCxn id="338" idx="0"/>
          </p:cNvCxnSpPr>
          <p:nvPr/>
        </p:nvCxnSpPr>
        <p:spPr>
          <a:xfrm rot="10800000">
            <a:off x="5259875" y="3300950"/>
            <a:ext cx="0" cy="426900"/>
          </a:xfrm>
          <a:prstGeom prst="straightConnector1">
            <a:avLst/>
          </a:prstGeom>
          <a:noFill/>
          <a:ln cap="flat" cmpd="sng" w="28575">
            <a:solidFill>
              <a:srgbClr val="0000FF"/>
            </a:solidFill>
            <a:prstDash val="solid"/>
            <a:round/>
            <a:headEnd len="sm" w="sm" type="none"/>
            <a:tailEnd len="sm" w="sm" type="none"/>
          </a:ln>
        </p:spPr>
      </p:cxnSp>
      <p:cxnSp>
        <p:nvCxnSpPr>
          <p:cNvPr id="340" name="Google Shape;340;p37"/>
          <p:cNvCxnSpPr/>
          <p:nvPr/>
        </p:nvCxnSpPr>
        <p:spPr>
          <a:xfrm rot="10800000">
            <a:off x="5259875" y="4065950"/>
            <a:ext cx="0" cy="556500"/>
          </a:xfrm>
          <a:prstGeom prst="straightConnector1">
            <a:avLst/>
          </a:prstGeom>
          <a:noFill/>
          <a:ln cap="flat" cmpd="sng" w="28575">
            <a:solidFill>
              <a:srgbClr val="0000FF"/>
            </a:solidFill>
            <a:prstDash val="solid"/>
            <a:round/>
            <a:headEnd len="sm" w="sm" type="none"/>
            <a:tailEnd len="sm" w="sm" type="none"/>
          </a:ln>
        </p:spPr>
      </p:cxnSp>
      <p:cxnSp>
        <p:nvCxnSpPr>
          <p:cNvPr id="341" name="Google Shape;341;p37"/>
          <p:cNvCxnSpPr/>
          <p:nvPr/>
        </p:nvCxnSpPr>
        <p:spPr>
          <a:xfrm>
            <a:off x="5099175" y="4622450"/>
            <a:ext cx="358500" cy="0"/>
          </a:xfrm>
          <a:prstGeom prst="straightConnector1">
            <a:avLst/>
          </a:prstGeom>
          <a:noFill/>
          <a:ln cap="flat" cmpd="sng" w="28575">
            <a:solidFill>
              <a:srgbClr val="0000FF"/>
            </a:solidFill>
            <a:prstDash val="solid"/>
            <a:round/>
            <a:headEnd len="sm" w="sm" type="none"/>
            <a:tailEnd len="sm" w="sm" type="none"/>
          </a:ln>
        </p:spPr>
      </p:cxnSp>
      <p:cxnSp>
        <p:nvCxnSpPr>
          <p:cNvPr id="342" name="Google Shape;342;p37"/>
          <p:cNvCxnSpPr/>
          <p:nvPr/>
        </p:nvCxnSpPr>
        <p:spPr>
          <a:xfrm>
            <a:off x="6494175" y="2742800"/>
            <a:ext cx="358500" cy="0"/>
          </a:xfrm>
          <a:prstGeom prst="straightConnector1">
            <a:avLst/>
          </a:prstGeom>
          <a:noFill/>
          <a:ln cap="flat" cmpd="sng" w="28575">
            <a:solidFill>
              <a:srgbClr val="0000FF"/>
            </a:solidFill>
            <a:prstDash val="solid"/>
            <a:round/>
            <a:headEnd len="sm" w="sm" type="none"/>
            <a:tailEnd len="sm" w="sm" type="none"/>
          </a:ln>
        </p:spPr>
      </p:cxnSp>
      <p:sp>
        <p:nvSpPr>
          <p:cNvPr id="343" name="Google Shape;343;p37"/>
          <p:cNvSpPr/>
          <p:nvPr/>
        </p:nvSpPr>
        <p:spPr>
          <a:xfrm>
            <a:off x="6117075" y="3279175"/>
            <a:ext cx="1112700" cy="438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4" name="Google Shape;344;p37"/>
          <p:cNvCxnSpPr>
            <a:stCxn id="343" idx="0"/>
          </p:cNvCxnSpPr>
          <p:nvPr/>
        </p:nvCxnSpPr>
        <p:spPr>
          <a:xfrm rot="10800000">
            <a:off x="6673425" y="2737075"/>
            <a:ext cx="0" cy="542100"/>
          </a:xfrm>
          <a:prstGeom prst="straightConnector1">
            <a:avLst/>
          </a:prstGeom>
          <a:noFill/>
          <a:ln cap="flat" cmpd="sng" w="28575">
            <a:solidFill>
              <a:srgbClr val="0000FF"/>
            </a:solidFill>
            <a:prstDash val="solid"/>
            <a:round/>
            <a:headEnd len="sm" w="sm" type="none"/>
            <a:tailEnd len="sm" w="sm" type="none"/>
          </a:ln>
        </p:spPr>
      </p:cxnSp>
      <p:cxnSp>
        <p:nvCxnSpPr>
          <p:cNvPr id="345" name="Google Shape;345;p37"/>
          <p:cNvCxnSpPr/>
          <p:nvPr/>
        </p:nvCxnSpPr>
        <p:spPr>
          <a:xfrm rot="10800000">
            <a:off x="6673425" y="3717625"/>
            <a:ext cx="0" cy="338100"/>
          </a:xfrm>
          <a:prstGeom prst="straightConnector1">
            <a:avLst/>
          </a:prstGeom>
          <a:noFill/>
          <a:ln cap="flat" cmpd="sng" w="28575">
            <a:solidFill>
              <a:srgbClr val="0000FF"/>
            </a:solidFill>
            <a:prstDash val="solid"/>
            <a:round/>
            <a:headEnd len="sm" w="sm" type="none"/>
            <a:tailEnd len="sm" w="sm" type="none"/>
          </a:ln>
        </p:spPr>
      </p:cxnSp>
      <p:cxnSp>
        <p:nvCxnSpPr>
          <p:cNvPr id="346" name="Google Shape;346;p37"/>
          <p:cNvCxnSpPr/>
          <p:nvPr/>
        </p:nvCxnSpPr>
        <p:spPr>
          <a:xfrm>
            <a:off x="6494175" y="4039400"/>
            <a:ext cx="358500" cy="0"/>
          </a:xfrm>
          <a:prstGeom prst="straightConnector1">
            <a:avLst/>
          </a:prstGeom>
          <a:noFill/>
          <a:ln cap="flat" cmpd="sng" w="28575">
            <a:solidFill>
              <a:srgbClr val="0000FF"/>
            </a:solidFill>
            <a:prstDash val="solid"/>
            <a:round/>
            <a:headEnd len="sm" w="sm" type="none"/>
            <a:tailEnd len="sm" w="sm" type="none"/>
          </a:ln>
        </p:spPr>
      </p:cxnSp>
      <p:cxnSp>
        <p:nvCxnSpPr>
          <p:cNvPr id="347" name="Google Shape;347;p37"/>
          <p:cNvCxnSpPr/>
          <p:nvPr/>
        </p:nvCxnSpPr>
        <p:spPr>
          <a:xfrm>
            <a:off x="7861975" y="3734600"/>
            <a:ext cx="358500" cy="0"/>
          </a:xfrm>
          <a:prstGeom prst="straightConnector1">
            <a:avLst/>
          </a:prstGeom>
          <a:noFill/>
          <a:ln cap="flat" cmpd="sng" w="28575">
            <a:solidFill>
              <a:srgbClr val="0000FF"/>
            </a:solidFill>
            <a:prstDash val="solid"/>
            <a:round/>
            <a:headEnd len="sm" w="sm" type="none"/>
            <a:tailEnd len="sm" w="sm" type="none"/>
          </a:ln>
        </p:spPr>
      </p:cxnSp>
      <p:sp>
        <p:nvSpPr>
          <p:cNvPr id="348" name="Google Shape;348;p37"/>
          <p:cNvSpPr/>
          <p:nvPr/>
        </p:nvSpPr>
        <p:spPr>
          <a:xfrm>
            <a:off x="7409000" y="4172700"/>
            <a:ext cx="1241400" cy="338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9" name="Google Shape;349;p37"/>
          <p:cNvCxnSpPr>
            <a:stCxn id="348" idx="0"/>
          </p:cNvCxnSpPr>
          <p:nvPr/>
        </p:nvCxnSpPr>
        <p:spPr>
          <a:xfrm rot="10800000">
            <a:off x="8029700" y="3734100"/>
            <a:ext cx="0" cy="438600"/>
          </a:xfrm>
          <a:prstGeom prst="straightConnector1">
            <a:avLst/>
          </a:prstGeom>
          <a:noFill/>
          <a:ln cap="flat" cmpd="sng" w="28575">
            <a:solidFill>
              <a:srgbClr val="0000FF"/>
            </a:solidFill>
            <a:prstDash val="solid"/>
            <a:round/>
            <a:headEnd len="sm" w="sm" type="none"/>
            <a:tailEnd len="sm" w="sm" type="none"/>
          </a:ln>
        </p:spPr>
      </p:cxnSp>
      <p:cxnSp>
        <p:nvCxnSpPr>
          <p:cNvPr id="350" name="Google Shape;350;p37"/>
          <p:cNvCxnSpPr/>
          <p:nvPr/>
        </p:nvCxnSpPr>
        <p:spPr>
          <a:xfrm rot="10800000">
            <a:off x="8041550" y="4510675"/>
            <a:ext cx="0" cy="348300"/>
          </a:xfrm>
          <a:prstGeom prst="straightConnector1">
            <a:avLst/>
          </a:prstGeom>
          <a:noFill/>
          <a:ln cap="flat" cmpd="sng" w="28575">
            <a:solidFill>
              <a:srgbClr val="0000FF"/>
            </a:solidFill>
            <a:prstDash val="solid"/>
            <a:round/>
            <a:headEnd len="sm" w="sm" type="none"/>
            <a:tailEnd len="sm" w="sm" type="none"/>
          </a:ln>
        </p:spPr>
      </p:cxnSp>
      <p:cxnSp>
        <p:nvCxnSpPr>
          <p:cNvPr id="351" name="Google Shape;351;p37"/>
          <p:cNvCxnSpPr/>
          <p:nvPr/>
        </p:nvCxnSpPr>
        <p:spPr>
          <a:xfrm>
            <a:off x="7880850" y="4838700"/>
            <a:ext cx="358500" cy="0"/>
          </a:xfrm>
          <a:prstGeom prst="straightConnector1">
            <a:avLst/>
          </a:prstGeom>
          <a:noFill/>
          <a:ln cap="flat" cmpd="sng" w="28575">
            <a:solidFill>
              <a:srgbClr val="0000FF"/>
            </a:solidFill>
            <a:prstDash val="solid"/>
            <a:round/>
            <a:headEnd len="sm" w="sm" type="none"/>
            <a:tailEnd len="sm" w="sm" type="none"/>
          </a:ln>
        </p:spPr>
      </p:cxnSp>
      <p:sp>
        <p:nvSpPr>
          <p:cNvPr id="352" name="Google Shape;352;p37"/>
          <p:cNvSpPr txBox="1"/>
          <p:nvPr/>
        </p:nvSpPr>
        <p:spPr>
          <a:xfrm>
            <a:off x="366425" y="914150"/>
            <a:ext cx="8520600" cy="1227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Comic Sans MS"/>
                <a:ea typeface="Comic Sans MS"/>
                <a:cs typeface="Comic Sans MS"/>
                <a:sym typeface="Comic Sans MS"/>
              </a:rPr>
              <a:t>ANOVA is based upon a simple intuition: that a ratio of between-group-variability and within-group-variability can be used to infer whether all the group means are equal.</a:t>
            </a:r>
            <a:endParaRPr b="0" i="0" sz="1500" u="none" cap="none" strike="noStrike">
              <a:solidFill>
                <a:srgbClr val="000000"/>
              </a:solidFill>
              <a:latin typeface="Comic Sans MS"/>
              <a:ea typeface="Comic Sans MS"/>
              <a:cs typeface="Comic Sans MS"/>
              <a:sym typeface="Comic Sans MS"/>
            </a:endParaRPr>
          </a:p>
          <a:p>
            <a:pPr indent="0" lvl="0" marL="0" marR="0" rtl="0" algn="just">
              <a:lnSpc>
                <a:spcPct val="100000"/>
              </a:lnSpc>
              <a:spcBef>
                <a:spcPts val="1000"/>
              </a:spcBef>
              <a:spcAft>
                <a:spcPts val="1000"/>
              </a:spcAft>
              <a:buClr>
                <a:srgbClr val="000000"/>
              </a:buClr>
              <a:buSzPts val="1500"/>
              <a:buFont typeface="Arial"/>
              <a:buNone/>
            </a:pPr>
            <a:r>
              <a:rPr b="0" i="0" lang="en-GB" sz="1500" u="none" cap="none" strike="noStrike">
                <a:solidFill>
                  <a:srgbClr val="000000"/>
                </a:solidFill>
                <a:latin typeface="Comic Sans MS"/>
                <a:ea typeface="Comic Sans MS"/>
                <a:cs typeface="Comic Sans MS"/>
                <a:sym typeface="Comic Sans MS"/>
              </a:rPr>
              <a:t>Look at the following illustration and ask yourself: </a:t>
            </a:r>
            <a:r>
              <a:rPr b="0" i="0" lang="en-GB" sz="1500" u="none" cap="none" strike="noStrike">
                <a:solidFill>
                  <a:srgbClr val="0000FF"/>
                </a:solidFill>
                <a:latin typeface="Comic Sans MS"/>
                <a:ea typeface="Comic Sans MS"/>
                <a:cs typeface="Comic Sans MS"/>
                <a:sym typeface="Comic Sans MS"/>
              </a:rPr>
              <a:t>In which of the cases, you are more confident of concluding that means of three groups are truly different</a:t>
            </a:r>
            <a:r>
              <a:rPr b="0" i="0" lang="en-GB" sz="1500" u="none" cap="none" strike="noStrike">
                <a:solidFill>
                  <a:srgbClr val="000000"/>
                </a:solidFill>
                <a:latin typeface="Comic Sans MS"/>
                <a:ea typeface="Comic Sans MS"/>
                <a:cs typeface="Comic Sans MS"/>
                <a:sym typeface="Comic Sans MS"/>
              </a:rPr>
              <a:t>?</a:t>
            </a:r>
            <a:endParaRPr b="0" i="0" sz="1500" u="none" cap="none" strike="noStrike">
              <a:solidFill>
                <a:srgbClr val="000000"/>
              </a:solidFill>
              <a:latin typeface="Comic Sans MS"/>
              <a:ea typeface="Comic Sans MS"/>
              <a:cs typeface="Comic Sans MS"/>
              <a:sym typeface="Comic Sans MS"/>
            </a:endParaRPr>
          </a:p>
        </p:txBody>
      </p:sp>
      <p:sp>
        <p:nvSpPr>
          <p:cNvPr id="353" name="Google Shape;353;p37"/>
          <p:cNvSpPr/>
          <p:nvPr/>
        </p:nvSpPr>
        <p:spPr>
          <a:xfrm>
            <a:off x="185000" y="2571750"/>
            <a:ext cx="4166700" cy="2495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7"/>
          <p:cNvSpPr/>
          <p:nvPr/>
        </p:nvSpPr>
        <p:spPr>
          <a:xfrm>
            <a:off x="4572000" y="2543600"/>
            <a:ext cx="4387500" cy="2495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5" name="Google Shape;355;p37"/>
          <p:cNvCxnSpPr/>
          <p:nvPr/>
        </p:nvCxnSpPr>
        <p:spPr>
          <a:xfrm>
            <a:off x="440625" y="3981125"/>
            <a:ext cx="840600" cy="0"/>
          </a:xfrm>
          <a:prstGeom prst="straightConnector1">
            <a:avLst/>
          </a:prstGeom>
          <a:noFill/>
          <a:ln cap="flat" cmpd="sng" w="28575">
            <a:solidFill>
              <a:srgbClr val="0000FF"/>
            </a:solidFill>
            <a:prstDash val="solid"/>
            <a:round/>
            <a:headEnd len="sm" w="sm" type="none"/>
            <a:tailEnd len="sm" w="sm" type="none"/>
          </a:ln>
        </p:spPr>
      </p:cxnSp>
      <p:cxnSp>
        <p:nvCxnSpPr>
          <p:cNvPr id="356" name="Google Shape;356;p37"/>
          <p:cNvCxnSpPr/>
          <p:nvPr/>
        </p:nvCxnSpPr>
        <p:spPr>
          <a:xfrm>
            <a:off x="1812225" y="3600125"/>
            <a:ext cx="840600" cy="0"/>
          </a:xfrm>
          <a:prstGeom prst="straightConnector1">
            <a:avLst/>
          </a:prstGeom>
          <a:noFill/>
          <a:ln cap="flat" cmpd="sng" w="28575">
            <a:solidFill>
              <a:srgbClr val="0000FF"/>
            </a:solidFill>
            <a:prstDash val="solid"/>
            <a:round/>
            <a:headEnd len="sm" w="sm" type="none"/>
            <a:tailEnd len="sm" w="sm" type="none"/>
          </a:ln>
        </p:spPr>
      </p:cxnSp>
      <p:cxnSp>
        <p:nvCxnSpPr>
          <p:cNvPr id="357" name="Google Shape;357;p37"/>
          <p:cNvCxnSpPr/>
          <p:nvPr/>
        </p:nvCxnSpPr>
        <p:spPr>
          <a:xfrm>
            <a:off x="3107625" y="4285925"/>
            <a:ext cx="840600" cy="0"/>
          </a:xfrm>
          <a:prstGeom prst="straightConnector1">
            <a:avLst/>
          </a:prstGeom>
          <a:noFill/>
          <a:ln cap="flat" cmpd="sng" w="28575">
            <a:solidFill>
              <a:srgbClr val="0000FF"/>
            </a:solidFill>
            <a:prstDash val="solid"/>
            <a:round/>
            <a:headEnd len="sm" w="sm" type="none"/>
            <a:tailEnd len="sm" w="sm" type="none"/>
          </a:ln>
        </p:spPr>
      </p:cxnSp>
      <p:cxnSp>
        <p:nvCxnSpPr>
          <p:cNvPr id="358" name="Google Shape;358;p37"/>
          <p:cNvCxnSpPr/>
          <p:nvPr/>
        </p:nvCxnSpPr>
        <p:spPr>
          <a:xfrm>
            <a:off x="4860225" y="3981125"/>
            <a:ext cx="840600" cy="0"/>
          </a:xfrm>
          <a:prstGeom prst="straightConnector1">
            <a:avLst/>
          </a:prstGeom>
          <a:noFill/>
          <a:ln cap="flat" cmpd="sng" w="28575">
            <a:solidFill>
              <a:srgbClr val="0000FF"/>
            </a:solidFill>
            <a:prstDash val="solid"/>
            <a:round/>
            <a:headEnd len="sm" w="sm" type="none"/>
            <a:tailEnd len="sm" w="sm" type="none"/>
          </a:ln>
        </p:spPr>
      </p:cxnSp>
      <p:cxnSp>
        <p:nvCxnSpPr>
          <p:cNvPr id="359" name="Google Shape;359;p37"/>
          <p:cNvCxnSpPr/>
          <p:nvPr/>
        </p:nvCxnSpPr>
        <p:spPr>
          <a:xfrm>
            <a:off x="6231825" y="3600125"/>
            <a:ext cx="840600" cy="0"/>
          </a:xfrm>
          <a:prstGeom prst="straightConnector1">
            <a:avLst/>
          </a:prstGeom>
          <a:noFill/>
          <a:ln cap="flat" cmpd="sng" w="28575">
            <a:solidFill>
              <a:srgbClr val="0000FF"/>
            </a:solidFill>
            <a:prstDash val="solid"/>
            <a:round/>
            <a:headEnd len="sm" w="sm" type="none"/>
            <a:tailEnd len="sm" w="sm" type="none"/>
          </a:ln>
        </p:spPr>
      </p:cxnSp>
      <p:cxnSp>
        <p:nvCxnSpPr>
          <p:cNvPr id="360" name="Google Shape;360;p37"/>
          <p:cNvCxnSpPr/>
          <p:nvPr/>
        </p:nvCxnSpPr>
        <p:spPr>
          <a:xfrm>
            <a:off x="7603425" y="4285925"/>
            <a:ext cx="840600" cy="0"/>
          </a:xfrm>
          <a:prstGeom prst="straightConnector1">
            <a:avLst/>
          </a:prstGeom>
          <a:noFill/>
          <a:ln cap="flat" cmpd="sng" w="28575">
            <a:solidFill>
              <a:srgbClr val="0000FF"/>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311700" y="281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ANOVA and the F-test</a:t>
            </a:r>
            <a:endParaRPr/>
          </a:p>
        </p:txBody>
      </p:sp>
      <p:sp>
        <p:nvSpPr>
          <p:cNvPr id="366" name="Google Shape;366;p38"/>
          <p:cNvSpPr txBox="1"/>
          <p:nvPr>
            <p:ph idx="1" type="body"/>
          </p:nvPr>
        </p:nvSpPr>
        <p:spPr>
          <a:xfrm>
            <a:off x="311700" y="868100"/>
            <a:ext cx="8520600" cy="400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500">
                <a:latin typeface="Comic Sans MS"/>
                <a:ea typeface="Comic Sans MS"/>
                <a:cs typeface="Comic Sans MS"/>
                <a:sym typeface="Comic Sans MS"/>
              </a:rPr>
              <a:t>ANOVA is based on two estimates of the population variance (σ</a:t>
            </a:r>
            <a:r>
              <a:rPr baseline="30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One estimate is called the mean square error (MSE). Another is called the mean square between (MSB). </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latin typeface="Comic Sans MS"/>
                <a:ea typeface="Comic Sans MS"/>
                <a:cs typeface="Comic Sans MS"/>
                <a:sym typeface="Comic Sans MS"/>
              </a:rPr>
              <a:t>MSE is based on differences among scores within the groups and estimates σ</a:t>
            </a:r>
            <a:r>
              <a:rPr baseline="30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regardless of whether the null hypothesis is true (the population means are equal). </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latin typeface="Comic Sans MS"/>
                <a:ea typeface="Comic Sans MS"/>
                <a:cs typeface="Comic Sans MS"/>
                <a:sym typeface="Comic Sans MS"/>
              </a:rPr>
              <a:t>MSB is based on differences among the sample means and only estimates σ</a:t>
            </a:r>
            <a:r>
              <a:rPr baseline="30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if the population means are equal. If the population means are not equal, then MSB estimates a quantity larger than σ</a:t>
            </a:r>
            <a:r>
              <a:rPr baseline="30000" lang="en-GB" sz="1500">
                <a:latin typeface="Comic Sans MS"/>
                <a:ea typeface="Comic Sans MS"/>
                <a:cs typeface="Comic Sans MS"/>
                <a:sym typeface="Comic Sans MS"/>
              </a:rPr>
              <a:t>2</a:t>
            </a:r>
            <a:r>
              <a:rPr lang="en-GB" sz="1500">
                <a:latin typeface="Comic Sans MS"/>
                <a:ea typeface="Comic Sans MS"/>
                <a:cs typeface="Comic Sans MS"/>
                <a:sym typeface="Comic Sans MS"/>
              </a:rPr>
              <a:t>. </a:t>
            </a:r>
            <a:endParaRPr sz="15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500">
                <a:latin typeface="Comic Sans MS"/>
                <a:ea typeface="Comic Sans MS"/>
                <a:cs typeface="Comic Sans MS"/>
                <a:sym typeface="Comic Sans MS"/>
              </a:rPr>
              <a:t>Therefore, if the MSB is much larger than the MSE, then the population means are unlikely to be equal.</a:t>
            </a:r>
            <a:endParaRPr sz="15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500">
                <a:latin typeface="Comic Sans MS"/>
                <a:ea typeface="Comic Sans MS"/>
                <a:cs typeface="Comic Sans MS"/>
                <a:sym typeface="Comic Sans MS"/>
              </a:rPr>
              <a:t>We compute this ratio between MSB and MSE, and since this is a ratio of the estimate of variance, it follows a special distribution called </a:t>
            </a:r>
            <a:r>
              <a:rPr b="1" lang="en-GB" sz="1500">
                <a:latin typeface="Comic Sans MS"/>
                <a:ea typeface="Comic Sans MS"/>
                <a:cs typeface="Comic Sans MS"/>
                <a:sym typeface="Comic Sans MS"/>
              </a:rPr>
              <a:t>F-distribution</a:t>
            </a:r>
            <a:r>
              <a:rPr lang="en-GB" sz="1500">
                <a:latin typeface="Comic Sans MS"/>
                <a:ea typeface="Comic Sans MS"/>
                <a:cs typeface="Comic Sans MS"/>
                <a:sym typeface="Comic Sans MS"/>
              </a:rPr>
              <a:t> (named after R. Fisher). So, we do a F-test in ANOVA.</a:t>
            </a:r>
            <a:endParaRPr sz="15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Margin of error</a:t>
            </a:r>
            <a:endParaRPr/>
          </a:p>
        </p:txBody>
      </p:sp>
      <p:pic>
        <p:nvPicPr>
          <p:cNvPr id="73" name="Google Shape;73;p4"/>
          <p:cNvPicPr preferRelativeResize="0"/>
          <p:nvPr/>
        </p:nvPicPr>
        <p:blipFill rotWithShape="1">
          <a:blip r:embed="rId3">
            <a:alphaModFix/>
          </a:blip>
          <a:srcRect b="0" l="0" r="0" t="0"/>
          <a:stretch/>
        </p:blipFill>
        <p:spPr>
          <a:xfrm>
            <a:off x="348525" y="1161200"/>
            <a:ext cx="6143625" cy="3533775"/>
          </a:xfrm>
          <a:prstGeom prst="rect">
            <a:avLst/>
          </a:prstGeom>
          <a:noFill/>
          <a:ln>
            <a:noFill/>
          </a:ln>
        </p:spPr>
      </p:pic>
      <p:sp>
        <p:nvSpPr>
          <p:cNvPr id="74" name="Google Shape;74;p4"/>
          <p:cNvSpPr/>
          <p:nvPr/>
        </p:nvSpPr>
        <p:spPr>
          <a:xfrm>
            <a:off x="2567300" y="2397925"/>
            <a:ext cx="3576300" cy="173700"/>
          </a:xfrm>
          <a:prstGeom prst="roundRect">
            <a:avLst>
              <a:gd fmla="val 0" name="adj"/>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98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
          <p:cNvSpPr txBox="1"/>
          <p:nvPr/>
        </p:nvSpPr>
        <p:spPr>
          <a:xfrm>
            <a:off x="3993575" y="2923850"/>
            <a:ext cx="5009700" cy="1945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Comic Sans MS"/>
                <a:ea typeface="Comic Sans MS"/>
                <a:cs typeface="Comic Sans MS"/>
                <a:sym typeface="Comic Sans MS"/>
              </a:rPr>
              <a:t>If the pollster used a method that contains the parameter </a:t>
            </a:r>
            <a:r>
              <a:rPr b="1" i="0" lang="en-GB" sz="1400" u="none" cap="none" strike="noStrike">
                <a:solidFill>
                  <a:srgbClr val="000000"/>
                </a:solidFill>
                <a:latin typeface="Comic Sans MS"/>
                <a:ea typeface="Comic Sans MS"/>
                <a:cs typeface="Comic Sans MS"/>
                <a:sym typeface="Comic Sans MS"/>
              </a:rPr>
              <a:t>95% of the time it is used</a:t>
            </a:r>
            <a:r>
              <a:rPr b="0" i="0" lang="en-GB" sz="1400" u="none" cap="none" strike="noStrike">
                <a:solidFill>
                  <a:srgbClr val="000000"/>
                </a:solidFill>
                <a:latin typeface="Comic Sans MS"/>
                <a:ea typeface="Comic Sans MS"/>
                <a:cs typeface="Comic Sans MS"/>
                <a:sym typeface="Comic Sans MS"/>
              </a:rPr>
              <a:t>, he or she would arrive at the following </a:t>
            </a:r>
            <a:r>
              <a:rPr b="1" i="0" lang="en-GB" sz="1400" u="none" cap="none" strike="noStrike">
                <a:solidFill>
                  <a:srgbClr val="000000"/>
                </a:solidFill>
                <a:latin typeface="Comic Sans MS"/>
                <a:ea typeface="Comic Sans MS"/>
                <a:cs typeface="Comic Sans MS"/>
                <a:sym typeface="Comic Sans MS"/>
              </a:rPr>
              <a:t>95% confidence interval</a:t>
            </a:r>
            <a:r>
              <a:rPr b="0" i="0" lang="en-GB" sz="1400" u="none" cap="none" strike="noStrike">
                <a:solidFill>
                  <a:srgbClr val="000000"/>
                </a:solidFill>
                <a:latin typeface="Comic Sans MS"/>
                <a:ea typeface="Comic Sans MS"/>
                <a:cs typeface="Comic Sans MS"/>
                <a:sym typeface="Comic Sans MS"/>
              </a:rPr>
              <a:t>: 0.46 &lt; X &lt; 0.60. The pollster would then conclude that somewhere between 46% and 60% of the population has the statistic X. The media usually reports this type of result by saying that 53% has the particular statistic with a margin of error of 7%.</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ANOVA and linear regression</a:t>
            </a:r>
            <a:endParaRPr/>
          </a:p>
        </p:txBody>
      </p:sp>
      <p:sp>
        <p:nvSpPr>
          <p:cNvPr id="372" name="Google Shape;372;p39"/>
          <p:cNvSpPr txBox="1"/>
          <p:nvPr>
            <p:ph idx="1" type="body"/>
          </p:nvPr>
        </p:nvSpPr>
        <p:spPr>
          <a:xfrm>
            <a:off x="311700" y="1152475"/>
            <a:ext cx="8520600" cy="27792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ANOVA is a special case of linear regression with one response variable and multiple categorical predictors - each category representing a group.</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The principle of ANOVA and F-test procedure can be used in regression modeling, to test in the so-called ‘</a:t>
            </a:r>
            <a:r>
              <a:rPr b="1" lang="en-GB" sz="1600">
                <a:latin typeface="Comic Sans MS"/>
                <a:ea typeface="Comic Sans MS"/>
                <a:cs typeface="Comic Sans MS"/>
                <a:sym typeface="Comic Sans MS"/>
              </a:rPr>
              <a:t>Overall significance test</a:t>
            </a:r>
            <a:r>
              <a:rPr lang="en-GB" sz="1600">
                <a:latin typeface="Comic Sans MS"/>
                <a:ea typeface="Comic Sans MS"/>
                <a:cs typeface="Comic Sans MS"/>
                <a:sym typeface="Comic Sans MS"/>
              </a:rPr>
              <a:t>’. </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We will discuss this in more detail when we talk about linear regression, but for now think that ANOVA will determine whether it was worth doing the regression at all i.e. it will tell us if at least one of the regression coefficients are non-zero (vs. the possibility that all of them are zero and the model is useless).</a:t>
            </a:r>
            <a:endParaRPr sz="1600">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0"/>
          <p:cNvSpPr txBox="1"/>
          <p:nvPr/>
        </p:nvSpPr>
        <p:spPr>
          <a:xfrm>
            <a:off x="311700" y="1112775"/>
            <a:ext cx="8657100" cy="1684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Conditional probability, Bayes’ rule</a:t>
            </a:r>
            <a:endParaRPr b="0" i="0" sz="5200" u="none" cap="none" strike="noStrike">
              <a:solidFill>
                <a:srgbClr val="000000"/>
              </a:solidFill>
              <a:latin typeface="Arial"/>
              <a:ea typeface="Arial"/>
              <a:cs typeface="Arial"/>
              <a:sym typeface="Arial"/>
            </a:endParaRPr>
          </a:p>
        </p:txBody>
      </p:sp>
      <p:sp>
        <p:nvSpPr>
          <p:cNvPr id="378" name="Google Shape;378;p40"/>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1"/>
          <p:cNvSpPr txBox="1"/>
          <p:nvPr>
            <p:ph type="title"/>
          </p:nvPr>
        </p:nvSpPr>
        <p:spPr>
          <a:xfrm>
            <a:off x="311700" y="3325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Some intuitive notes and observations</a:t>
            </a:r>
            <a:endParaRPr/>
          </a:p>
        </p:txBody>
      </p:sp>
      <p:sp>
        <p:nvSpPr>
          <p:cNvPr id="384" name="Google Shape;38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b="1" lang="en-GB" sz="1600">
                <a:solidFill>
                  <a:srgbClr val="383838"/>
                </a:solidFill>
                <a:highlight>
                  <a:srgbClr val="FFFFFF"/>
                </a:highlight>
                <a:latin typeface="Comic Sans MS"/>
                <a:ea typeface="Comic Sans MS"/>
                <a:cs typeface="Comic Sans MS"/>
                <a:sym typeface="Comic Sans MS"/>
              </a:rPr>
              <a:t>Tests are not the event.</a:t>
            </a:r>
            <a:r>
              <a:rPr lang="en-GB" sz="1600">
                <a:solidFill>
                  <a:srgbClr val="383838"/>
                </a:solidFill>
                <a:highlight>
                  <a:srgbClr val="FFFFFF"/>
                </a:highlight>
                <a:latin typeface="Comic Sans MS"/>
                <a:ea typeface="Comic Sans MS"/>
                <a:cs typeface="Comic Sans MS"/>
                <a:sym typeface="Comic Sans MS"/>
              </a:rPr>
              <a:t> We have a cancer </a:t>
            </a:r>
            <a:r>
              <a:rPr i="1" lang="en-GB" sz="1600">
                <a:solidFill>
                  <a:srgbClr val="383838"/>
                </a:solidFill>
                <a:highlight>
                  <a:srgbClr val="FFFFFF"/>
                </a:highlight>
                <a:latin typeface="Comic Sans MS"/>
                <a:ea typeface="Comic Sans MS"/>
                <a:cs typeface="Comic Sans MS"/>
                <a:sym typeface="Comic Sans MS"/>
              </a:rPr>
              <a:t>test</a:t>
            </a:r>
            <a:r>
              <a:rPr lang="en-GB" sz="1600">
                <a:solidFill>
                  <a:srgbClr val="383838"/>
                </a:solidFill>
                <a:highlight>
                  <a:srgbClr val="FFFFFF"/>
                </a:highlight>
                <a:latin typeface="Comic Sans MS"/>
                <a:ea typeface="Comic Sans MS"/>
                <a:cs typeface="Comic Sans MS"/>
                <a:sym typeface="Comic Sans MS"/>
              </a:rPr>
              <a:t>, separate from the event of actually having cancer.</a:t>
            </a:r>
            <a:endParaRPr sz="1600">
              <a:solidFill>
                <a:srgbClr val="383838"/>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rgbClr val="383838"/>
              </a:buClr>
              <a:buSzPts val="1600"/>
              <a:buFont typeface="Comic Sans MS"/>
              <a:buChar char="❏"/>
            </a:pPr>
            <a:r>
              <a:rPr b="1" lang="en-GB" sz="1600">
                <a:solidFill>
                  <a:srgbClr val="383838"/>
                </a:solidFill>
                <a:highlight>
                  <a:srgbClr val="FFFFFF"/>
                </a:highlight>
                <a:latin typeface="Comic Sans MS"/>
                <a:ea typeface="Comic Sans MS"/>
                <a:cs typeface="Comic Sans MS"/>
                <a:sym typeface="Comic Sans MS"/>
              </a:rPr>
              <a:t>Tests are flawed</a:t>
            </a:r>
            <a:r>
              <a:rPr lang="en-GB" sz="1600">
                <a:solidFill>
                  <a:srgbClr val="383838"/>
                </a:solidFill>
                <a:highlight>
                  <a:srgbClr val="FFFFFF"/>
                </a:highlight>
                <a:latin typeface="Comic Sans MS"/>
                <a:ea typeface="Comic Sans MS"/>
                <a:cs typeface="Comic Sans MS"/>
                <a:sym typeface="Comic Sans MS"/>
              </a:rPr>
              <a:t>. Tests detect things that don’t exist (false positive), and miss things that do exist (false negative). People often use test results without adjusting for test errors.</a:t>
            </a:r>
            <a:endParaRPr sz="1600">
              <a:solidFill>
                <a:srgbClr val="383838"/>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0"/>
              </a:spcAft>
              <a:buClr>
                <a:srgbClr val="383838"/>
              </a:buClr>
              <a:buSzPts val="1600"/>
              <a:buFont typeface="Comic Sans MS"/>
              <a:buChar char="❏"/>
            </a:pPr>
            <a:r>
              <a:rPr b="1" lang="en-GB" sz="1600">
                <a:solidFill>
                  <a:srgbClr val="383838"/>
                </a:solidFill>
                <a:highlight>
                  <a:srgbClr val="FFFFFF"/>
                </a:highlight>
                <a:latin typeface="Comic Sans MS"/>
                <a:ea typeface="Comic Sans MS"/>
                <a:cs typeface="Comic Sans MS"/>
                <a:sym typeface="Comic Sans MS"/>
              </a:rPr>
              <a:t>False positives skew results</a:t>
            </a:r>
            <a:r>
              <a:rPr lang="en-GB" sz="1600">
                <a:solidFill>
                  <a:srgbClr val="383838"/>
                </a:solidFill>
                <a:highlight>
                  <a:srgbClr val="FFFFFF"/>
                </a:highlight>
                <a:latin typeface="Comic Sans MS"/>
                <a:ea typeface="Comic Sans MS"/>
                <a:cs typeface="Comic Sans MS"/>
                <a:sym typeface="Comic Sans MS"/>
              </a:rPr>
              <a:t>. Particularly, if you are searching for something really rare (1 in a million).</a:t>
            </a:r>
            <a:endParaRPr sz="1600">
              <a:solidFill>
                <a:srgbClr val="383838"/>
              </a:solidFill>
              <a:highlight>
                <a:srgbClr val="FFFFFF"/>
              </a:highlight>
              <a:latin typeface="Comic Sans MS"/>
              <a:ea typeface="Comic Sans MS"/>
              <a:cs typeface="Comic Sans MS"/>
              <a:sym typeface="Comic Sans MS"/>
            </a:endParaRPr>
          </a:p>
          <a:p>
            <a:pPr indent="-330200" lvl="0" marL="457200" rtl="0" algn="just">
              <a:lnSpc>
                <a:spcPct val="115000"/>
              </a:lnSpc>
              <a:spcBef>
                <a:spcPts val="1000"/>
              </a:spcBef>
              <a:spcAft>
                <a:spcPts val="1000"/>
              </a:spcAft>
              <a:buClr>
                <a:srgbClr val="383838"/>
              </a:buClr>
              <a:buSzPts val="1600"/>
              <a:buFont typeface="Comic Sans MS"/>
              <a:buChar char="❏"/>
            </a:pPr>
            <a:r>
              <a:rPr b="1" lang="en-GB" sz="1600">
                <a:solidFill>
                  <a:srgbClr val="383838"/>
                </a:solidFill>
                <a:highlight>
                  <a:srgbClr val="FFFFFF"/>
                </a:highlight>
                <a:latin typeface="Comic Sans MS"/>
                <a:ea typeface="Comic Sans MS"/>
                <a:cs typeface="Comic Sans MS"/>
                <a:sym typeface="Comic Sans MS"/>
              </a:rPr>
              <a:t>People prefer natural numbers</a:t>
            </a:r>
            <a:r>
              <a:rPr lang="en-GB" sz="1600">
                <a:solidFill>
                  <a:srgbClr val="383838"/>
                </a:solidFill>
                <a:highlight>
                  <a:srgbClr val="FFFFFF"/>
                </a:highlight>
                <a:latin typeface="Comic Sans MS"/>
                <a:ea typeface="Comic Sans MS"/>
                <a:cs typeface="Comic Sans MS"/>
                <a:sym typeface="Comic Sans MS"/>
              </a:rPr>
              <a:t>. Saying “100 in 10,000″ rather than “1%” helps people work through the numbers with fewer errors.</a:t>
            </a:r>
            <a:endParaRPr sz="1600">
              <a:solidFill>
                <a:srgbClr val="383838"/>
              </a:solidFill>
              <a:highlight>
                <a:srgbClr val="FFFFFF"/>
              </a:highlight>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What can Bayes’ rule do?</a:t>
            </a:r>
            <a:endParaRPr/>
          </a:p>
        </p:txBody>
      </p:sp>
      <p:sp>
        <p:nvSpPr>
          <p:cNvPr id="390" name="Google Shape;390;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Bayes’ theorem </a:t>
            </a:r>
            <a:r>
              <a:rPr b="1" lang="en-GB" sz="1600">
                <a:latin typeface="Comic Sans MS"/>
                <a:ea typeface="Comic Sans MS"/>
                <a:cs typeface="Comic Sans MS"/>
                <a:sym typeface="Comic Sans MS"/>
              </a:rPr>
              <a:t>converts the results from your test into the real probability</a:t>
            </a:r>
            <a:r>
              <a:rPr lang="en-GB" sz="1600">
                <a:latin typeface="Comic Sans MS"/>
                <a:ea typeface="Comic Sans MS"/>
                <a:cs typeface="Comic Sans MS"/>
                <a:sym typeface="Comic Sans MS"/>
              </a:rPr>
              <a:t> of the event. For example, you can:</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b="1" lang="en-GB" sz="1600">
                <a:latin typeface="Comic Sans MS"/>
                <a:ea typeface="Comic Sans MS"/>
                <a:cs typeface="Comic Sans MS"/>
                <a:sym typeface="Comic Sans MS"/>
              </a:rPr>
              <a:t>Correct for measurement errors</a:t>
            </a:r>
            <a:r>
              <a:rPr lang="en-GB" sz="1600">
                <a:latin typeface="Comic Sans MS"/>
                <a:ea typeface="Comic Sans MS"/>
                <a:cs typeface="Comic Sans MS"/>
                <a:sym typeface="Comic Sans MS"/>
              </a:rPr>
              <a:t>. If you know the real probabilities and the chance of a false positive and false negative, you can correct for measurement errors.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b="1" lang="en-GB" sz="1600">
                <a:latin typeface="Comic Sans MS"/>
                <a:ea typeface="Comic Sans MS"/>
                <a:cs typeface="Comic Sans MS"/>
                <a:sym typeface="Comic Sans MS"/>
              </a:rPr>
              <a:t>Relate the actual probability to the measured test probability</a:t>
            </a:r>
            <a:r>
              <a:rPr lang="en-GB" sz="1600">
                <a:latin typeface="Comic Sans MS"/>
                <a:ea typeface="Comic Sans MS"/>
                <a:cs typeface="Comic Sans MS"/>
                <a:sym typeface="Comic Sans MS"/>
              </a:rPr>
              <a:t>. Given mammogram test results and known error rates, you can predict the actual chance of having cancer given a positive test.</a:t>
            </a:r>
            <a:endParaRPr sz="1600">
              <a:latin typeface="Comic Sans MS"/>
              <a:ea typeface="Comic Sans MS"/>
              <a:cs typeface="Comic Sans MS"/>
              <a:sym typeface="Comic Sans MS"/>
            </a:endParaRPr>
          </a:p>
          <a:p>
            <a:pPr indent="0" lvl="0" marL="0" rtl="0" algn="l">
              <a:lnSpc>
                <a:spcPct val="115000"/>
              </a:lnSpc>
              <a:spcBef>
                <a:spcPts val="1000"/>
              </a:spcBef>
              <a:spcAft>
                <a:spcPts val="0"/>
              </a:spcAft>
              <a:buClr>
                <a:schemeClr val="dk1"/>
              </a:buClr>
              <a:buSzPts val="1100"/>
              <a:buFont typeface="Arial"/>
              <a:buNone/>
            </a:pPr>
            <a:r>
              <a:t/>
            </a:r>
            <a:endParaRPr sz="1600">
              <a:latin typeface="Comic Sans MS"/>
              <a:ea typeface="Comic Sans MS"/>
              <a:cs typeface="Comic Sans MS"/>
              <a:sym typeface="Comic Sans MS"/>
            </a:endParaRPr>
          </a:p>
          <a:p>
            <a:pPr indent="0" lvl="0" marL="0" rtl="0" algn="l">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311700" y="3149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Joint probability concept</a:t>
            </a:r>
            <a:endParaRPr/>
          </a:p>
        </p:txBody>
      </p:sp>
      <p:sp>
        <p:nvSpPr>
          <p:cNvPr id="396" name="Google Shape;396;p43"/>
          <p:cNvSpPr txBox="1"/>
          <p:nvPr>
            <p:ph idx="1" type="body"/>
          </p:nvPr>
        </p:nvSpPr>
        <p:spPr>
          <a:xfrm>
            <a:off x="311700" y="887675"/>
            <a:ext cx="8520600" cy="231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b="1" lang="en-GB" sz="1400">
                <a:solidFill>
                  <a:srgbClr val="0000FF"/>
                </a:solidFill>
                <a:latin typeface="Comic Sans MS"/>
                <a:ea typeface="Comic Sans MS"/>
                <a:cs typeface="Comic Sans MS"/>
                <a:sym typeface="Comic Sans MS"/>
              </a:rPr>
              <a:t>Joint probability</a:t>
            </a:r>
            <a:r>
              <a:rPr lang="en-GB" sz="1400">
                <a:latin typeface="Comic Sans MS"/>
                <a:ea typeface="Comic Sans MS"/>
                <a:cs typeface="Comic Sans MS"/>
                <a:sym typeface="Comic Sans MS"/>
              </a:rPr>
              <a:t>: It is the likelihood of two independent events happening at the same time. Joint probabilities can be calculated using a formula as long as the probability of each event is known.</a:t>
            </a:r>
            <a:endParaRPr sz="14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400">
                <a:latin typeface="Comic Sans MS"/>
                <a:ea typeface="Comic Sans MS"/>
                <a:cs typeface="Comic Sans MS"/>
                <a:sym typeface="Comic Sans MS"/>
              </a:rPr>
              <a:t>Suppose each of two boxes contains twice as many red balls as blue balls, and no others, and suppose one ball is randomly selected from each urn, with the </a:t>
            </a:r>
            <a:r>
              <a:rPr lang="en-GB" sz="1400">
                <a:solidFill>
                  <a:srgbClr val="0000FF"/>
                </a:solidFill>
                <a:latin typeface="Comic Sans MS"/>
                <a:ea typeface="Comic Sans MS"/>
                <a:cs typeface="Comic Sans MS"/>
                <a:sym typeface="Comic Sans MS"/>
              </a:rPr>
              <a:t>two draws independent of each other</a:t>
            </a:r>
            <a:r>
              <a:rPr lang="en-GB" sz="1400">
                <a:latin typeface="Comic Sans MS"/>
                <a:ea typeface="Comic Sans MS"/>
                <a:cs typeface="Comic Sans MS"/>
                <a:sym typeface="Comic Sans MS"/>
              </a:rPr>
              <a:t>. </a:t>
            </a:r>
            <a:endParaRPr sz="14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400">
                <a:latin typeface="Comic Sans MS"/>
                <a:ea typeface="Comic Sans MS"/>
                <a:cs typeface="Comic Sans MS"/>
                <a:sym typeface="Comic Sans MS"/>
              </a:rPr>
              <a:t>Let </a:t>
            </a:r>
            <a:r>
              <a:rPr i="1" lang="en-GB" sz="1400">
                <a:latin typeface="Comic Sans MS"/>
                <a:ea typeface="Comic Sans MS"/>
                <a:cs typeface="Comic Sans MS"/>
                <a:sym typeface="Comic Sans MS"/>
              </a:rPr>
              <a:t>A</a:t>
            </a:r>
            <a:r>
              <a:rPr lang="en-GB" sz="1400">
                <a:latin typeface="Comic Sans MS"/>
                <a:ea typeface="Comic Sans MS"/>
                <a:cs typeface="Comic Sans MS"/>
                <a:sym typeface="Comic Sans MS"/>
              </a:rPr>
              <a:t> and </a:t>
            </a:r>
            <a:r>
              <a:rPr i="1" lang="en-GB" sz="1400">
                <a:latin typeface="Comic Sans MS"/>
                <a:ea typeface="Comic Sans MS"/>
                <a:cs typeface="Comic Sans MS"/>
                <a:sym typeface="Comic Sans MS"/>
              </a:rPr>
              <a:t>B</a:t>
            </a:r>
            <a:r>
              <a:rPr lang="en-GB" sz="1400">
                <a:latin typeface="Comic Sans MS"/>
                <a:ea typeface="Comic Sans MS"/>
                <a:cs typeface="Comic Sans MS"/>
                <a:sym typeface="Comic Sans MS"/>
              </a:rPr>
              <a:t> be discrete random variables associated with the outcomes of the draw from the first urn and second urn respectively. The probability of drawing a red ball from either of the urns is 2/3, and the probability of drawing a blue ball is 1/3.</a:t>
            </a:r>
            <a:endParaRPr sz="14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400">
              <a:latin typeface="Comic Sans MS"/>
              <a:ea typeface="Comic Sans MS"/>
              <a:cs typeface="Comic Sans MS"/>
              <a:sym typeface="Comic Sans MS"/>
            </a:endParaRPr>
          </a:p>
        </p:txBody>
      </p:sp>
      <p:pic>
        <p:nvPicPr>
          <p:cNvPr id="397" name="Google Shape;397;p43"/>
          <p:cNvPicPr preferRelativeResize="0"/>
          <p:nvPr/>
        </p:nvPicPr>
        <p:blipFill rotWithShape="1">
          <a:blip r:embed="rId3">
            <a:alphaModFix/>
          </a:blip>
          <a:srcRect b="0" l="0" r="0" t="0"/>
          <a:stretch/>
        </p:blipFill>
        <p:spPr>
          <a:xfrm>
            <a:off x="568925" y="3459275"/>
            <a:ext cx="4003074" cy="1375825"/>
          </a:xfrm>
          <a:prstGeom prst="rect">
            <a:avLst/>
          </a:prstGeom>
          <a:noFill/>
          <a:ln>
            <a:noFill/>
          </a:ln>
        </p:spPr>
      </p:pic>
      <p:pic>
        <p:nvPicPr>
          <p:cNvPr id="398" name="Google Shape;398;p43"/>
          <p:cNvPicPr preferRelativeResize="0"/>
          <p:nvPr/>
        </p:nvPicPr>
        <p:blipFill rotWithShape="1">
          <a:blip r:embed="rId4">
            <a:alphaModFix/>
          </a:blip>
          <a:srcRect b="0" l="0" r="0" t="0"/>
          <a:stretch/>
        </p:blipFill>
        <p:spPr>
          <a:xfrm>
            <a:off x="5531075" y="3459275"/>
            <a:ext cx="1944685" cy="1417675"/>
          </a:xfrm>
          <a:prstGeom prst="rect">
            <a:avLst/>
          </a:prstGeom>
          <a:noFill/>
          <a:ln>
            <a:noFill/>
          </a:ln>
        </p:spPr>
      </p:pic>
      <p:sp>
        <p:nvSpPr>
          <p:cNvPr id="399" name="Google Shape;399;p43"/>
          <p:cNvSpPr txBox="1"/>
          <p:nvPr/>
        </p:nvSpPr>
        <p:spPr>
          <a:xfrm>
            <a:off x="7041900" y="3200600"/>
            <a:ext cx="1737300" cy="74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00FF"/>
                </a:solidFill>
                <a:latin typeface="Comic Sans MS"/>
                <a:ea typeface="Comic Sans MS"/>
                <a:cs typeface="Comic Sans MS"/>
                <a:sym typeface="Comic Sans MS"/>
              </a:rPr>
              <a:t>Think of set intersection</a:t>
            </a:r>
            <a:endParaRPr b="1" i="0" sz="1800" u="none" cap="none" strike="noStrike">
              <a:solidFill>
                <a:srgbClr val="0000FF"/>
              </a:solidFill>
              <a:latin typeface="Comic Sans MS"/>
              <a:ea typeface="Comic Sans MS"/>
              <a:cs typeface="Comic Sans MS"/>
              <a:sym typeface="Comic Sans MS"/>
            </a:endParaRPr>
          </a:p>
        </p:txBody>
      </p:sp>
      <p:pic>
        <p:nvPicPr>
          <p:cNvPr id="400" name="Google Shape;400;p43"/>
          <p:cNvPicPr preferRelativeResize="0"/>
          <p:nvPr/>
        </p:nvPicPr>
        <p:blipFill rotWithShape="1">
          <a:blip r:embed="rId5">
            <a:alphaModFix/>
          </a:blip>
          <a:srcRect b="0" l="0" r="0" t="0"/>
          <a:stretch/>
        </p:blipFill>
        <p:spPr>
          <a:xfrm>
            <a:off x="7617926" y="4232325"/>
            <a:ext cx="916775" cy="371900"/>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Concept of independence</a:t>
            </a:r>
            <a:endParaRPr/>
          </a:p>
        </p:txBody>
      </p:sp>
      <p:sp>
        <p:nvSpPr>
          <p:cNvPr id="406" name="Google Shape;406;p44"/>
          <p:cNvSpPr txBox="1"/>
          <p:nvPr/>
        </p:nvSpPr>
        <p:spPr>
          <a:xfrm>
            <a:off x="379500" y="1068850"/>
            <a:ext cx="8385000" cy="2908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666666"/>
                </a:solidFill>
                <a:latin typeface="Comic Sans MS"/>
                <a:ea typeface="Comic Sans MS"/>
                <a:cs typeface="Comic Sans MS"/>
                <a:sym typeface="Comic Sans MS"/>
              </a:rPr>
              <a:t>In probability theory, two events are independent, statistically independent, or stochastically independent </a:t>
            </a:r>
            <a:r>
              <a:rPr b="0" i="0" lang="en-GB" sz="1600" u="none" cap="none" strike="noStrike">
                <a:solidFill>
                  <a:srgbClr val="0000FF"/>
                </a:solidFill>
                <a:latin typeface="Comic Sans MS"/>
                <a:ea typeface="Comic Sans MS"/>
                <a:cs typeface="Comic Sans MS"/>
                <a:sym typeface="Comic Sans MS"/>
              </a:rPr>
              <a:t>if the occurrence of one does not affect the probability of occurrence of the other</a:t>
            </a:r>
            <a:r>
              <a:rPr b="0" i="0" lang="en-GB" sz="1600" u="none" cap="none" strike="noStrike">
                <a:solidFill>
                  <a:srgbClr val="666666"/>
                </a:solidFill>
                <a:latin typeface="Comic Sans MS"/>
                <a:ea typeface="Comic Sans MS"/>
                <a:cs typeface="Comic Sans MS"/>
                <a:sym typeface="Comic Sans MS"/>
              </a:rPr>
              <a:t> (equivalently, does not affect the odds). </a:t>
            </a:r>
            <a:endParaRPr b="0" i="0" sz="16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1600"/>
              <a:buFont typeface="Arial"/>
              <a:buNone/>
            </a:pPr>
            <a:r>
              <a:rPr b="0" i="0" lang="en-GB" sz="1600" u="none" cap="none" strike="noStrike">
                <a:solidFill>
                  <a:srgbClr val="666666"/>
                </a:solidFill>
                <a:latin typeface="Comic Sans MS"/>
                <a:ea typeface="Comic Sans MS"/>
                <a:cs typeface="Comic Sans MS"/>
                <a:sym typeface="Comic Sans MS"/>
              </a:rPr>
              <a:t>Similarly, two random variables are independent if the realization of one does not affect the probability distribution of the other.</a:t>
            </a:r>
            <a:endParaRPr b="0" i="0" sz="16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chemeClr val="dk1"/>
              </a:buClr>
              <a:buSzPts val="1100"/>
              <a:buFont typeface="Arial"/>
              <a:buNone/>
            </a:pPr>
            <a:r>
              <a:t/>
            </a:r>
            <a:endParaRPr b="0" i="0" sz="16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chemeClr val="dk1"/>
              </a:buClr>
              <a:buSzPts val="1100"/>
              <a:buFont typeface="Arial"/>
              <a:buNone/>
            </a:pPr>
            <a:r>
              <a:rPr b="0" i="0" lang="en-GB" sz="1600" u="none" cap="none" strike="noStrike">
                <a:solidFill>
                  <a:srgbClr val="666666"/>
                </a:solidFill>
                <a:latin typeface="Comic Sans MS"/>
                <a:ea typeface="Comic Sans MS"/>
                <a:cs typeface="Comic Sans MS"/>
                <a:sym typeface="Comic Sans MS"/>
              </a:rPr>
              <a:t>The concept of independence </a:t>
            </a:r>
            <a:r>
              <a:rPr b="0" i="0" lang="en-GB" sz="1600" u="none" cap="none" strike="noStrike">
                <a:solidFill>
                  <a:srgbClr val="0000FF"/>
                </a:solidFill>
                <a:latin typeface="Comic Sans MS"/>
                <a:ea typeface="Comic Sans MS"/>
                <a:cs typeface="Comic Sans MS"/>
                <a:sym typeface="Comic Sans MS"/>
              </a:rPr>
              <a:t>extends to dealing with collections of more than two events or random variables</a:t>
            </a:r>
            <a:r>
              <a:rPr b="0" i="0" lang="en-GB" sz="1600" u="none" cap="none" strike="noStrike">
                <a:solidFill>
                  <a:srgbClr val="666666"/>
                </a:solidFill>
                <a:latin typeface="Comic Sans MS"/>
                <a:ea typeface="Comic Sans MS"/>
                <a:cs typeface="Comic Sans MS"/>
                <a:sym typeface="Comic Sans MS"/>
              </a:rPr>
              <a:t>, in which case the events are pairwise independent if each pair are independent of each other, and the events are mutually independent if each event is independent of each other combination of events.</a:t>
            </a:r>
            <a:endParaRPr b="0" i="0" sz="16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666666"/>
              </a:solidFill>
              <a:latin typeface="Comic Sans MS"/>
              <a:ea typeface="Comic Sans MS"/>
              <a:cs typeface="Comic Sans MS"/>
              <a:sym typeface="Comic Sans MS"/>
            </a:endParaRPr>
          </a:p>
        </p:txBody>
      </p:sp>
      <p:pic>
        <p:nvPicPr>
          <p:cNvPr id="407" name="Google Shape;407;p44"/>
          <p:cNvPicPr preferRelativeResize="0"/>
          <p:nvPr/>
        </p:nvPicPr>
        <p:blipFill rotWithShape="1">
          <a:blip r:embed="rId3">
            <a:alphaModFix/>
          </a:blip>
          <a:srcRect b="0" l="0" r="0" t="0"/>
          <a:stretch/>
        </p:blipFill>
        <p:spPr>
          <a:xfrm>
            <a:off x="3138300" y="4238200"/>
            <a:ext cx="2409825" cy="390525"/>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5"/>
          <p:cNvSpPr txBox="1"/>
          <p:nvPr>
            <p:ph type="title"/>
          </p:nvPr>
        </p:nvSpPr>
        <p:spPr>
          <a:xfrm>
            <a:off x="311700" y="342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Concept of conditional probability </a:t>
            </a:r>
            <a:endParaRPr/>
          </a:p>
        </p:txBody>
      </p:sp>
      <p:sp>
        <p:nvSpPr>
          <p:cNvPr id="413" name="Google Shape;413;p45"/>
          <p:cNvSpPr txBox="1"/>
          <p:nvPr>
            <p:ph idx="1" type="body"/>
          </p:nvPr>
        </p:nvSpPr>
        <p:spPr>
          <a:xfrm>
            <a:off x="311700" y="958175"/>
            <a:ext cx="8520600" cy="3500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In probability theory, conditional probability is a measure of the probability of an event occurring </a:t>
            </a:r>
            <a:r>
              <a:rPr b="1" lang="en-GB" sz="1600">
                <a:latin typeface="Comic Sans MS"/>
                <a:ea typeface="Comic Sans MS"/>
                <a:cs typeface="Comic Sans MS"/>
                <a:sym typeface="Comic Sans MS"/>
              </a:rPr>
              <a:t>given that another event has occurred</a:t>
            </a:r>
            <a:r>
              <a:rPr lang="en-GB" sz="1600">
                <a:latin typeface="Comic Sans MS"/>
                <a:ea typeface="Comic Sans MS"/>
                <a:cs typeface="Comic Sans MS"/>
                <a:sym typeface="Comic Sans MS"/>
              </a:rPr>
              <a:t>. </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If the event of interest is A and the event B is known or assumed to have occurred, "the conditional probability of A given B", or "the probability of A under the condition B", is usually written as P(A | B), or sometimes PB(A) or P(A / B). </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For example, the probability that any given person has a cough on any given day may be only 5%. But if we know or assume that the person has a cold, then they are much more likely to be coughing. </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latin typeface="Comic Sans MS"/>
                <a:ea typeface="Comic Sans MS"/>
                <a:cs typeface="Comic Sans MS"/>
                <a:sym typeface="Comic Sans MS"/>
              </a:rPr>
              <a:t>The conditional probability of coughing by the unwell might be 75%, then: P(Cough) = 5%; P(Cough | Sick) = 75%</a:t>
            </a:r>
            <a:endParaRPr sz="1600">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Combining </a:t>
            </a:r>
            <a:r>
              <a:rPr i="1" lang="en-GB"/>
              <a:t>joint</a:t>
            </a:r>
            <a:r>
              <a:rPr lang="en-GB"/>
              <a:t> and </a:t>
            </a:r>
            <a:r>
              <a:rPr i="1" lang="en-GB"/>
              <a:t>conditional</a:t>
            </a:r>
            <a:r>
              <a:rPr lang="en-GB"/>
              <a:t> probabilities</a:t>
            </a:r>
            <a:endParaRPr/>
          </a:p>
        </p:txBody>
      </p:sp>
      <p:sp>
        <p:nvSpPr>
          <p:cNvPr id="419" name="Google Shape;419;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It is relatively straightforward, conceptually, to combine the notions of joint and conditional probabilities into what is called marginalization.</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If we know the conditional probability of P(A|B), then what information is needed to compute P(A ∩ B)?</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We can reason that probability of “</a:t>
            </a:r>
            <a:r>
              <a:rPr lang="en-GB" sz="1600">
                <a:solidFill>
                  <a:srgbClr val="0000FF"/>
                </a:solidFill>
                <a:latin typeface="Comic Sans MS"/>
                <a:ea typeface="Comic Sans MS"/>
                <a:cs typeface="Comic Sans MS"/>
                <a:sym typeface="Comic Sans MS"/>
              </a:rPr>
              <a:t>event A ∩ B</a:t>
            </a:r>
            <a:r>
              <a:rPr lang="en-GB" sz="1600">
                <a:latin typeface="Comic Sans MS"/>
                <a:ea typeface="Comic Sans MS"/>
                <a:cs typeface="Comic Sans MS"/>
                <a:sym typeface="Comic Sans MS"/>
              </a:rPr>
              <a:t>”  is the joint probability of the “</a:t>
            </a:r>
            <a:r>
              <a:rPr lang="en-GB" sz="1600">
                <a:solidFill>
                  <a:srgbClr val="0000FF"/>
                </a:solidFill>
                <a:latin typeface="Comic Sans MS"/>
                <a:ea typeface="Comic Sans MS"/>
                <a:cs typeface="Comic Sans MS"/>
                <a:sym typeface="Comic Sans MS"/>
              </a:rPr>
              <a:t>event A|B</a:t>
            </a:r>
            <a:r>
              <a:rPr lang="en-GB" sz="1600">
                <a:latin typeface="Comic Sans MS"/>
                <a:ea typeface="Comic Sans MS"/>
                <a:cs typeface="Comic Sans MS"/>
                <a:sym typeface="Comic Sans MS"/>
              </a:rPr>
              <a:t>” and “</a:t>
            </a:r>
            <a:r>
              <a:rPr lang="en-GB" sz="1600">
                <a:solidFill>
                  <a:srgbClr val="0000FF"/>
                </a:solidFill>
                <a:latin typeface="Comic Sans MS"/>
                <a:ea typeface="Comic Sans MS"/>
                <a:cs typeface="Comic Sans MS"/>
                <a:sym typeface="Comic Sans MS"/>
              </a:rPr>
              <a:t>event B</a:t>
            </a:r>
            <a:r>
              <a:rPr lang="en-GB" sz="1600">
                <a:latin typeface="Comic Sans MS"/>
                <a:ea typeface="Comic Sans MS"/>
                <a:cs typeface="Comic Sans MS"/>
                <a:sym typeface="Comic Sans MS"/>
              </a:rPr>
              <a:t>”. This is called marinalizing B out.</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latin typeface="Comic Sans MS"/>
                <a:ea typeface="Comic Sans MS"/>
                <a:cs typeface="Comic Sans MS"/>
                <a:sym typeface="Comic Sans MS"/>
              </a:rPr>
              <a:t>So, </a:t>
            </a:r>
            <a:r>
              <a:rPr lang="en-GB" sz="1600">
                <a:solidFill>
                  <a:srgbClr val="0000FF"/>
                </a:solidFill>
                <a:latin typeface="Comic Sans MS"/>
                <a:ea typeface="Comic Sans MS"/>
                <a:cs typeface="Comic Sans MS"/>
                <a:sym typeface="Comic Sans MS"/>
              </a:rPr>
              <a:t>P(A ∩ B) = P(A|B, B) = P(A|B).P(B)</a:t>
            </a:r>
            <a:r>
              <a:rPr lang="en-GB" sz="1600">
                <a:latin typeface="Comic Sans MS"/>
                <a:ea typeface="Comic Sans MS"/>
                <a:cs typeface="Comic Sans MS"/>
                <a:sym typeface="Comic Sans MS"/>
              </a:rPr>
              <a:t> if A|B and B are independent (which is true in almost all cases).</a:t>
            </a:r>
            <a:endParaRPr sz="1600">
              <a:latin typeface="Comic Sans MS"/>
              <a:ea typeface="Comic Sans MS"/>
              <a:cs typeface="Comic Sans MS"/>
              <a:sym typeface="Comic Sans MS"/>
            </a:endParaRPr>
          </a:p>
        </p:txBody>
      </p:sp>
      <p:pic>
        <p:nvPicPr>
          <p:cNvPr id="420" name="Google Shape;420;p46"/>
          <p:cNvPicPr preferRelativeResize="0"/>
          <p:nvPr/>
        </p:nvPicPr>
        <p:blipFill rotWithShape="1">
          <a:blip r:embed="rId3">
            <a:alphaModFix/>
          </a:blip>
          <a:srcRect b="0" l="0" r="0" t="0"/>
          <a:stretch/>
        </p:blipFill>
        <p:spPr>
          <a:xfrm>
            <a:off x="3191600" y="4221800"/>
            <a:ext cx="1677100" cy="502450"/>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7"/>
          <p:cNvSpPr txBox="1"/>
          <p:nvPr>
            <p:ph type="title"/>
          </p:nvPr>
        </p:nvSpPr>
        <p:spPr>
          <a:xfrm>
            <a:off x="311700" y="347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Bayes’ rule/theorem</a:t>
            </a:r>
            <a:endParaRPr/>
          </a:p>
        </p:txBody>
      </p:sp>
      <p:pic>
        <p:nvPicPr>
          <p:cNvPr id="426" name="Google Shape;426;p47"/>
          <p:cNvPicPr preferRelativeResize="0"/>
          <p:nvPr/>
        </p:nvPicPr>
        <p:blipFill rotWithShape="1">
          <a:blip r:embed="rId3">
            <a:alphaModFix/>
          </a:blip>
          <a:srcRect b="0" l="0" r="0" t="0"/>
          <a:stretch/>
        </p:blipFill>
        <p:spPr>
          <a:xfrm>
            <a:off x="2350925" y="1012350"/>
            <a:ext cx="2069099" cy="572700"/>
          </a:xfrm>
          <a:prstGeom prst="rect">
            <a:avLst/>
          </a:prstGeom>
          <a:noFill/>
          <a:ln>
            <a:noFill/>
          </a:ln>
        </p:spPr>
      </p:pic>
      <p:sp>
        <p:nvSpPr>
          <p:cNvPr id="427" name="Google Shape;427;p47"/>
          <p:cNvSpPr txBox="1"/>
          <p:nvPr/>
        </p:nvSpPr>
        <p:spPr>
          <a:xfrm>
            <a:off x="828275" y="1104450"/>
            <a:ext cx="1472400" cy="38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omic Sans MS"/>
                <a:ea typeface="Comic Sans MS"/>
                <a:cs typeface="Comic Sans MS"/>
                <a:sym typeface="Comic Sans MS"/>
              </a:rPr>
              <a:t>So, we saw</a:t>
            </a:r>
            <a:endParaRPr b="0" i="0" sz="1600" u="none" cap="none" strike="noStrike">
              <a:solidFill>
                <a:srgbClr val="000000"/>
              </a:solidFill>
              <a:latin typeface="Comic Sans MS"/>
              <a:ea typeface="Comic Sans MS"/>
              <a:cs typeface="Comic Sans MS"/>
              <a:sym typeface="Comic Sans MS"/>
            </a:endParaRPr>
          </a:p>
        </p:txBody>
      </p:sp>
      <p:sp>
        <p:nvSpPr>
          <p:cNvPr id="428" name="Google Shape;428;p47"/>
          <p:cNvSpPr txBox="1"/>
          <p:nvPr/>
        </p:nvSpPr>
        <p:spPr>
          <a:xfrm>
            <a:off x="766025" y="1860150"/>
            <a:ext cx="1596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omic Sans MS"/>
                <a:ea typeface="Comic Sans MS"/>
                <a:cs typeface="Comic Sans MS"/>
                <a:sym typeface="Comic Sans MS"/>
              </a:rPr>
              <a:t>Interchanging A and B</a:t>
            </a:r>
            <a:endParaRPr b="0" i="0" sz="1600" u="none" cap="none" strike="noStrike">
              <a:solidFill>
                <a:srgbClr val="000000"/>
              </a:solidFill>
              <a:latin typeface="Comic Sans MS"/>
              <a:ea typeface="Comic Sans MS"/>
              <a:cs typeface="Comic Sans MS"/>
              <a:sym typeface="Comic Sans MS"/>
            </a:endParaRPr>
          </a:p>
        </p:txBody>
      </p:sp>
      <p:pic>
        <p:nvPicPr>
          <p:cNvPr id="429" name="Google Shape;429;p47"/>
          <p:cNvPicPr preferRelativeResize="0"/>
          <p:nvPr/>
        </p:nvPicPr>
        <p:blipFill rotWithShape="1">
          <a:blip r:embed="rId4">
            <a:alphaModFix/>
          </a:blip>
          <a:srcRect b="0" l="0" r="0" t="0"/>
          <a:stretch/>
        </p:blipFill>
        <p:spPr>
          <a:xfrm>
            <a:off x="2304138" y="1881525"/>
            <a:ext cx="2010264" cy="529950"/>
          </a:xfrm>
          <a:prstGeom prst="rect">
            <a:avLst/>
          </a:prstGeom>
          <a:noFill/>
          <a:ln>
            <a:noFill/>
          </a:ln>
        </p:spPr>
      </p:pic>
      <p:pic>
        <p:nvPicPr>
          <p:cNvPr id="430" name="Google Shape;430;p47"/>
          <p:cNvPicPr preferRelativeResize="0"/>
          <p:nvPr/>
        </p:nvPicPr>
        <p:blipFill rotWithShape="1">
          <a:blip r:embed="rId5">
            <a:alphaModFix/>
          </a:blip>
          <a:srcRect b="0" l="0" r="0" t="0"/>
          <a:stretch/>
        </p:blipFill>
        <p:spPr>
          <a:xfrm>
            <a:off x="2831525" y="2984022"/>
            <a:ext cx="2816726" cy="636725"/>
          </a:xfrm>
          <a:prstGeom prst="rect">
            <a:avLst/>
          </a:prstGeom>
          <a:noFill/>
          <a:ln cap="flat" cmpd="sng" w="19050">
            <a:solidFill>
              <a:srgbClr val="0000FF"/>
            </a:solidFill>
            <a:prstDash val="solid"/>
            <a:round/>
            <a:headEnd len="sm" w="sm" type="none"/>
            <a:tailEnd len="sm" w="sm" type="none"/>
          </a:ln>
        </p:spPr>
      </p:pic>
      <p:sp>
        <p:nvSpPr>
          <p:cNvPr id="431" name="Google Shape;431;p47"/>
          <p:cNvSpPr/>
          <p:nvPr/>
        </p:nvSpPr>
        <p:spPr>
          <a:xfrm>
            <a:off x="4470275" y="1104450"/>
            <a:ext cx="685200" cy="11043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7"/>
          <p:cNvSpPr txBox="1"/>
          <p:nvPr/>
        </p:nvSpPr>
        <p:spPr>
          <a:xfrm>
            <a:off x="5205725" y="1288525"/>
            <a:ext cx="1386000" cy="63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omic Sans MS"/>
                <a:ea typeface="Comic Sans MS"/>
                <a:cs typeface="Comic Sans MS"/>
                <a:sym typeface="Comic Sans MS"/>
              </a:rPr>
              <a:t>They are the same!</a:t>
            </a:r>
            <a:endParaRPr b="0" i="0" sz="1600" u="none" cap="none" strike="noStrike">
              <a:solidFill>
                <a:srgbClr val="000000"/>
              </a:solidFill>
              <a:latin typeface="Comic Sans MS"/>
              <a:ea typeface="Comic Sans MS"/>
              <a:cs typeface="Comic Sans MS"/>
              <a:sym typeface="Comic Sans MS"/>
            </a:endParaRPr>
          </a:p>
        </p:txBody>
      </p:sp>
      <p:sp>
        <p:nvSpPr>
          <p:cNvPr id="433" name="Google Shape;433;p47"/>
          <p:cNvSpPr/>
          <p:nvPr/>
        </p:nvSpPr>
        <p:spPr>
          <a:xfrm>
            <a:off x="4041738" y="2432850"/>
            <a:ext cx="396300" cy="388500"/>
          </a:xfrm>
          <a:prstGeom prst="downArrow">
            <a:avLst>
              <a:gd fmla="val 50000"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7"/>
          <p:cNvSpPr txBox="1"/>
          <p:nvPr/>
        </p:nvSpPr>
        <p:spPr>
          <a:xfrm>
            <a:off x="200800" y="3783425"/>
            <a:ext cx="8631600" cy="1225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Bayes’ theorem (alternatively Bayes’ law or Bayes’ rule) describes the </a:t>
            </a:r>
            <a:r>
              <a:rPr b="0" i="0" lang="en-GB" sz="1400" u="none" cap="none" strike="noStrike">
                <a:solidFill>
                  <a:srgbClr val="0000FF"/>
                </a:solidFill>
                <a:latin typeface="Comic Sans MS"/>
                <a:ea typeface="Comic Sans MS"/>
                <a:cs typeface="Comic Sans MS"/>
                <a:sym typeface="Comic Sans MS"/>
              </a:rPr>
              <a:t>probability of an event, based on prior knowledge of conditions</a:t>
            </a:r>
            <a:r>
              <a:rPr b="0" i="0" lang="en-GB" sz="1400" u="none" cap="none" strike="noStrike">
                <a:solidFill>
                  <a:srgbClr val="666666"/>
                </a:solidFill>
                <a:latin typeface="Comic Sans MS"/>
                <a:ea typeface="Comic Sans MS"/>
                <a:cs typeface="Comic Sans MS"/>
                <a:sym typeface="Comic Sans MS"/>
              </a:rPr>
              <a:t> that might be related to the event. For example, if a disease is related to age, then, using Bayes’ theorem, a person's age can be used to more accurately assess the probability that they have the disease, compared to the assessment of the probability of disease made without knowledge of the person’s age.</a:t>
            </a:r>
            <a:endParaRPr b="0" i="0" sz="1400" u="none" cap="none" strike="noStrike">
              <a:solidFill>
                <a:srgbClr val="666666"/>
              </a:solidFill>
              <a:latin typeface="Comic Sans MS"/>
              <a:ea typeface="Comic Sans MS"/>
              <a:cs typeface="Comic Sans MS"/>
              <a:sym typeface="Comic Sans MS"/>
            </a:endParaRPr>
          </a:p>
        </p:txBody>
      </p:sp>
      <p:pic>
        <p:nvPicPr>
          <p:cNvPr id="435" name="Google Shape;435;p47"/>
          <p:cNvPicPr preferRelativeResize="0"/>
          <p:nvPr/>
        </p:nvPicPr>
        <p:blipFill rotWithShape="1">
          <a:blip r:embed="rId6">
            <a:alphaModFix/>
          </a:blip>
          <a:srcRect b="0" l="0" r="0" t="0"/>
          <a:stretch/>
        </p:blipFill>
        <p:spPr>
          <a:xfrm>
            <a:off x="6641975" y="1492950"/>
            <a:ext cx="1787997" cy="1993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48"/>
          <p:cNvSpPr txBox="1"/>
          <p:nvPr/>
        </p:nvSpPr>
        <p:spPr>
          <a:xfrm>
            <a:off x="311700" y="1112775"/>
            <a:ext cx="8657100" cy="1684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0" i="0" lang="en-GB" sz="5200" u="none" cap="none" strike="noStrike">
                <a:solidFill>
                  <a:srgbClr val="000000"/>
                </a:solidFill>
                <a:latin typeface="Arial"/>
                <a:ea typeface="Arial"/>
                <a:cs typeface="Arial"/>
                <a:sym typeface="Arial"/>
              </a:rPr>
              <a:t>Bayesian inference, network and advanced topics</a:t>
            </a:r>
            <a:endParaRPr b="0" i="0" sz="5200" u="none" cap="none" strike="noStrike">
              <a:solidFill>
                <a:srgbClr val="000000"/>
              </a:solidFill>
              <a:latin typeface="Arial"/>
              <a:ea typeface="Arial"/>
              <a:cs typeface="Arial"/>
              <a:sym typeface="Arial"/>
            </a:endParaRPr>
          </a:p>
        </p:txBody>
      </p:sp>
      <p:sp>
        <p:nvSpPr>
          <p:cNvPr id="441" name="Google Shape;441;p48"/>
          <p:cNvSpPr txBox="1"/>
          <p:nvPr/>
        </p:nvSpPr>
        <p:spPr>
          <a:xfrm>
            <a:off x="311700" y="3230600"/>
            <a:ext cx="8520600" cy="102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Dr. Tirthajyoti Sarkar</a:t>
            </a:r>
            <a:endParaRPr b="0" i="0" sz="2800" u="none" cap="none" strike="noStrike">
              <a:solidFill>
                <a:srgbClr val="59595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Arial"/>
                <a:ea typeface="Arial"/>
                <a:cs typeface="Arial"/>
                <a:sym typeface="Arial"/>
              </a:rPr>
              <a:t>August 31st, 2019</a:t>
            </a:r>
            <a:endParaRPr b="0" i="0" sz="2800" u="none" cap="none" strike="noStrike">
              <a:solidFill>
                <a:srgbClr val="595959"/>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g60fdb89a93_0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here is the summary of confidence interval</a:t>
            </a:r>
            <a:endParaRPr/>
          </a:p>
        </p:txBody>
      </p:sp>
      <p:pic>
        <p:nvPicPr>
          <p:cNvPr id="81" name="Google Shape;81;g60fdb89a93_0_0"/>
          <p:cNvPicPr preferRelativeResize="0"/>
          <p:nvPr/>
        </p:nvPicPr>
        <p:blipFill>
          <a:blip r:embed="rId3">
            <a:alphaModFix/>
          </a:blip>
          <a:stretch>
            <a:fillRect/>
          </a:stretch>
        </p:blipFill>
        <p:spPr>
          <a:xfrm>
            <a:off x="1103400" y="1223650"/>
            <a:ext cx="6746200" cy="3431000"/>
          </a:xfrm>
          <a:prstGeom prst="rect">
            <a:avLst/>
          </a:prstGeom>
          <a:noFill/>
          <a:ln cap="flat" cmpd="sng" w="19050">
            <a:solidFill>
              <a:srgbClr val="0000FF"/>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9"/>
          <p:cNvSpPr txBox="1"/>
          <p:nvPr>
            <p:ph type="title"/>
          </p:nvPr>
        </p:nvSpPr>
        <p:spPr>
          <a:xfrm>
            <a:off x="311700" y="2661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A new way of doing data science and learning...</a:t>
            </a:r>
            <a:endParaRPr/>
          </a:p>
        </p:txBody>
      </p:sp>
      <p:pic>
        <p:nvPicPr>
          <p:cNvPr id="447" name="Google Shape;447;p49"/>
          <p:cNvPicPr preferRelativeResize="0"/>
          <p:nvPr/>
        </p:nvPicPr>
        <p:blipFill rotWithShape="1">
          <a:blip r:embed="rId3">
            <a:alphaModFix/>
          </a:blip>
          <a:srcRect b="0" l="0" r="0" t="0"/>
          <a:stretch/>
        </p:blipFill>
        <p:spPr>
          <a:xfrm>
            <a:off x="7576950" y="3028300"/>
            <a:ext cx="1383075" cy="1962701"/>
          </a:xfrm>
          <a:prstGeom prst="rect">
            <a:avLst/>
          </a:prstGeom>
          <a:noFill/>
          <a:ln>
            <a:noFill/>
          </a:ln>
        </p:spPr>
      </p:pic>
      <p:sp>
        <p:nvSpPr>
          <p:cNvPr id="448" name="Google Shape;448;p49"/>
          <p:cNvSpPr/>
          <p:nvPr/>
        </p:nvSpPr>
        <p:spPr>
          <a:xfrm>
            <a:off x="5224425" y="2388325"/>
            <a:ext cx="3030300" cy="1129200"/>
          </a:xfrm>
          <a:prstGeom prst="cloudCallout">
            <a:avLst>
              <a:gd fmla="val 27490" name="adj1"/>
              <a:gd fmla="val 7872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GB" sz="1300" u="none" cap="none" strike="noStrike">
                <a:solidFill>
                  <a:srgbClr val="000000"/>
                </a:solidFill>
                <a:latin typeface="Comic Sans MS"/>
                <a:ea typeface="Comic Sans MS"/>
                <a:cs typeface="Comic Sans MS"/>
                <a:sym typeface="Comic Sans MS"/>
              </a:rPr>
              <a:t>We have a starting model. We will update with the more data as they come in.</a:t>
            </a:r>
            <a:endParaRPr b="1" i="0" sz="1300" u="none" cap="none" strike="noStrike">
              <a:solidFill>
                <a:srgbClr val="000000"/>
              </a:solidFill>
              <a:latin typeface="Comic Sans MS"/>
              <a:ea typeface="Comic Sans MS"/>
              <a:cs typeface="Comic Sans MS"/>
              <a:sym typeface="Comic Sans MS"/>
            </a:endParaRPr>
          </a:p>
        </p:txBody>
      </p:sp>
      <p:pic>
        <p:nvPicPr>
          <p:cNvPr id="449" name="Google Shape;449;p49"/>
          <p:cNvPicPr preferRelativeResize="0"/>
          <p:nvPr/>
        </p:nvPicPr>
        <p:blipFill rotWithShape="1">
          <a:blip r:embed="rId4">
            <a:alphaModFix/>
          </a:blip>
          <a:srcRect b="0" l="0" r="0" t="0"/>
          <a:stretch/>
        </p:blipFill>
        <p:spPr>
          <a:xfrm>
            <a:off x="2037025" y="1311625"/>
            <a:ext cx="4684476" cy="461300"/>
          </a:xfrm>
          <a:prstGeom prst="rect">
            <a:avLst/>
          </a:prstGeom>
          <a:noFill/>
          <a:ln cap="flat" cmpd="sng" w="19050">
            <a:solidFill>
              <a:srgbClr val="0000FF"/>
            </a:solidFill>
            <a:prstDash val="solid"/>
            <a:round/>
            <a:headEnd len="sm" w="sm" type="none"/>
            <a:tailEnd len="sm" w="sm" type="none"/>
          </a:ln>
        </p:spPr>
      </p:pic>
      <p:sp>
        <p:nvSpPr>
          <p:cNvPr id="450" name="Google Shape;450;p49"/>
          <p:cNvSpPr txBox="1"/>
          <p:nvPr/>
        </p:nvSpPr>
        <p:spPr>
          <a:xfrm>
            <a:off x="311700" y="1731300"/>
            <a:ext cx="5007000" cy="3098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We </a:t>
            </a:r>
            <a:r>
              <a:rPr b="0" i="0" lang="en-GB" sz="1400" u="none" cap="none" strike="noStrike">
                <a:solidFill>
                  <a:srgbClr val="0000FF"/>
                </a:solidFill>
                <a:latin typeface="Comic Sans MS"/>
                <a:ea typeface="Comic Sans MS"/>
                <a:cs typeface="Comic Sans MS"/>
                <a:sym typeface="Comic Sans MS"/>
              </a:rPr>
              <a:t>start with a hypothesis</a:t>
            </a:r>
            <a:r>
              <a:rPr b="0" i="0" lang="en-GB" sz="1400" u="none" cap="none" strike="noStrike">
                <a:solidFill>
                  <a:srgbClr val="666666"/>
                </a:solidFill>
                <a:latin typeface="Comic Sans MS"/>
                <a:ea typeface="Comic Sans MS"/>
                <a:cs typeface="Comic Sans MS"/>
                <a:sym typeface="Comic Sans MS"/>
              </a:rPr>
              <a:t>. </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Then, we </a:t>
            </a:r>
            <a:r>
              <a:rPr b="0" i="0" lang="en-GB" sz="1400" u="none" cap="none" strike="noStrike">
                <a:solidFill>
                  <a:srgbClr val="0000FF"/>
                </a:solidFill>
                <a:latin typeface="Comic Sans MS"/>
                <a:ea typeface="Comic Sans MS"/>
                <a:cs typeface="Comic Sans MS"/>
                <a:sym typeface="Comic Sans MS"/>
              </a:rPr>
              <a:t>gather data</a:t>
            </a:r>
            <a:r>
              <a:rPr b="0" i="0" lang="en-GB" sz="1400" u="none" cap="none" strike="noStrike">
                <a:solidFill>
                  <a:srgbClr val="666666"/>
                </a:solidFill>
                <a:latin typeface="Comic Sans MS"/>
                <a:ea typeface="Comic Sans MS"/>
                <a:cs typeface="Comic Sans MS"/>
                <a:sym typeface="Comic Sans MS"/>
              </a:rPr>
              <a:t>, and </a:t>
            </a:r>
            <a:r>
              <a:rPr b="0" i="0" lang="en-GB" sz="1400" u="none" cap="none" strike="noStrike">
                <a:solidFill>
                  <a:srgbClr val="0000FF"/>
                </a:solidFill>
                <a:latin typeface="Comic Sans MS"/>
                <a:ea typeface="Comic Sans MS"/>
                <a:cs typeface="Comic Sans MS"/>
                <a:sym typeface="Comic Sans MS"/>
              </a:rPr>
              <a:t>update</a:t>
            </a:r>
            <a:r>
              <a:rPr b="0" i="0" lang="en-GB" sz="1400" u="none" cap="none" strike="noStrike">
                <a:solidFill>
                  <a:srgbClr val="666666"/>
                </a:solidFill>
                <a:latin typeface="Comic Sans MS"/>
                <a:ea typeface="Comic Sans MS"/>
                <a:cs typeface="Comic Sans MS"/>
                <a:sym typeface="Comic Sans MS"/>
              </a:rPr>
              <a:t> our initial belief. </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If the data </a:t>
            </a:r>
            <a:r>
              <a:rPr b="0" i="0" lang="en-GB" sz="1400" u="none" cap="none" strike="noStrike">
                <a:solidFill>
                  <a:srgbClr val="0000FF"/>
                </a:solidFill>
                <a:latin typeface="Comic Sans MS"/>
                <a:ea typeface="Comic Sans MS"/>
                <a:cs typeface="Comic Sans MS"/>
                <a:sym typeface="Comic Sans MS"/>
              </a:rPr>
              <a:t>supports</a:t>
            </a:r>
            <a:r>
              <a:rPr b="0" i="0" lang="en-GB" sz="1400" u="none" cap="none" strike="noStrike">
                <a:solidFill>
                  <a:srgbClr val="666666"/>
                </a:solidFill>
                <a:latin typeface="Comic Sans MS"/>
                <a:ea typeface="Comic Sans MS"/>
                <a:cs typeface="Comic Sans MS"/>
                <a:sym typeface="Comic Sans MS"/>
              </a:rPr>
              <a:t> the hypothesis then the probability </a:t>
            </a:r>
            <a:r>
              <a:rPr b="0" i="0" lang="en-GB" sz="1400" u="none" cap="none" strike="noStrike">
                <a:solidFill>
                  <a:srgbClr val="0000FF"/>
                </a:solidFill>
                <a:latin typeface="Comic Sans MS"/>
                <a:ea typeface="Comic Sans MS"/>
                <a:cs typeface="Comic Sans MS"/>
                <a:sym typeface="Comic Sans MS"/>
              </a:rPr>
              <a:t>goes up</a:t>
            </a:r>
            <a:r>
              <a:rPr b="0" i="0" lang="en-GB" sz="1400" u="none" cap="none" strike="noStrike">
                <a:solidFill>
                  <a:srgbClr val="666666"/>
                </a:solidFill>
                <a:latin typeface="Comic Sans MS"/>
                <a:ea typeface="Comic Sans MS"/>
                <a:cs typeface="Comic Sans MS"/>
                <a:sym typeface="Comic Sans MS"/>
              </a:rPr>
              <a:t>, if it </a:t>
            </a:r>
            <a:r>
              <a:rPr b="0" i="0" lang="en-GB" sz="1400" u="none" cap="none" strike="noStrike">
                <a:solidFill>
                  <a:srgbClr val="0000FF"/>
                </a:solidFill>
                <a:latin typeface="Comic Sans MS"/>
                <a:ea typeface="Comic Sans MS"/>
                <a:cs typeface="Comic Sans MS"/>
                <a:sym typeface="Comic Sans MS"/>
              </a:rPr>
              <a:t>does not match</a:t>
            </a:r>
            <a:r>
              <a:rPr b="0" i="0" lang="en-GB" sz="1400" u="none" cap="none" strike="noStrike">
                <a:solidFill>
                  <a:srgbClr val="666666"/>
                </a:solidFill>
                <a:latin typeface="Comic Sans MS"/>
                <a:ea typeface="Comic Sans MS"/>
                <a:cs typeface="Comic Sans MS"/>
                <a:sym typeface="Comic Sans MS"/>
              </a:rPr>
              <a:t>, then probability </a:t>
            </a:r>
            <a:r>
              <a:rPr b="0" i="0" lang="en-GB" sz="1400" u="none" cap="none" strike="noStrike">
                <a:solidFill>
                  <a:srgbClr val="0000FF"/>
                </a:solidFill>
                <a:latin typeface="Comic Sans MS"/>
                <a:ea typeface="Comic Sans MS"/>
                <a:cs typeface="Comic Sans MS"/>
                <a:sym typeface="Comic Sans MS"/>
              </a:rPr>
              <a:t>goes down</a:t>
            </a:r>
            <a:r>
              <a:rPr b="0" i="0" lang="en-GB" sz="1400" u="none" cap="none" strike="noStrike">
                <a:solidFill>
                  <a:srgbClr val="666666"/>
                </a:solidFill>
                <a:latin typeface="Comic Sans MS"/>
                <a:ea typeface="Comic Sans MS"/>
                <a:cs typeface="Comic Sans MS"/>
                <a:sym typeface="Comic Sans MS"/>
              </a:rPr>
              <a:t>.</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But in majority of statistical learning, the notion of </a:t>
            </a:r>
            <a:r>
              <a:rPr b="1" i="0" lang="en-GB" sz="1400" u="none" cap="none" strike="noStrike">
                <a:solidFill>
                  <a:srgbClr val="666666"/>
                </a:solidFill>
                <a:latin typeface="Comic Sans MS"/>
                <a:ea typeface="Comic Sans MS"/>
                <a:cs typeface="Comic Sans MS"/>
                <a:sym typeface="Comic Sans MS"/>
              </a:rPr>
              <a:t>Prior</a:t>
            </a:r>
            <a:r>
              <a:rPr b="0" i="0" lang="en-GB" sz="1400" u="none" cap="none" strike="noStrike">
                <a:solidFill>
                  <a:srgbClr val="666666"/>
                </a:solidFill>
                <a:latin typeface="Comic Sans MS"/>
                <a:ea typeface="Comic Sans MS"/>
                <a:cs typeface="Comic Sans MS"/>
                <a:sym typeface="Comic Sans MS"/>
              </a:rPr>
              <a:t> is not used or not looked favorably.</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Also, the computational intricacies of Bayesian learning has prevented it from being mainstream for more than two hundred years.</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rPr b="0" i="0" lang="en-GB" sz="1400" u="none" cap="none" strike="noStrike">
                <a:solidFill>
                  <a:srgbClr val="666666"/>
                </a:solidFill>
                <a:latin typeface="Comic Sans MS"/>
                <a:ea typeface="Comic Sans MS"/>
                <a:cs typeface="Comic Sans MS"/>
                <a:sym typeface="Comic Sans MS"/>
              </a:rPr>
              <a:t>But things are changing now...</a:t>
            </a:r>
            <a:endParaRPr b="0" i="0" sz="1400" u="none" cap="none" strike="noStrike">
              <a:solidFill>
                <a:srgbClr val="666666"/>
              </a:solidFill>
              <a:latin typeface="Comic Sans MS"/>
              <a:ea typeface="Comic Sans MS"/>
              <a:cs typeface="Comic Sans MS"/>
              <a:sym typeface="Comic Sans MS"/>
            </a:endParaRPr>
          </a:p>
          <a:p>
            <a:pPr indent="0" lvl="0" marL="0" marR="0" rtl="0" algn="just">
              <a:lnSpc>
                <a:spcPct val="100000"/>
              </a:lnSpc>
              <a:spcBef>
                <a:spcPts val="1000"/>
              </a:spcBef>
              <a:spcAft>
                <a:spcPts val="0"/>
              </a:spcAft>
              <a:buClr>
                <a:srgbClr val="000000"/>
              </a:buClr>
              <a:buSzPts val="1400"/>
              <a:buFont typeface="Arial"/>
              <a:buNone/>
            </a:pPr>
            <a:r>
              <a:t/>
            </a:r>
            <a:endParaRPr b="0" i="0" sz="1400" u="none" cap="none" strike="noStrike">
              <a:solidFill>
                <a:srgbClr val="666666"/>
              </a:solidFill>
              <a:latin typeface="Comic Sans MS"/>
              <a:ea typeface="Comic Sans MS"/>
              <a:cs typeface="Comic Sans MS"/>
              <a:sym typeface="Comic Sans MS"/>
            </a:endParaRPr>
          </a:p>
        </p:txBody>
      </p:sp>
      <p:sp>
        <p:nvSpPr>
          <p:cNvPr id="451" name="Google Shape;451;p49"/>
          <p:cNvSpPr txBox="1"/>
          <p:nvPr/>
        </p:nvSpPr>
        <p:spPr>
          <a:xfrm>
            <a:off x="7299050" y="1001900"/>
            <a:ext cx="8352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FF"/>
                </a:solidFill>
                <a:latin typeface="Cambria"/>
                <a:ea typeface="Cambria"/>
                <a:cs typeface="Cambria"/>
                <a:sym typeface="Cambria"/>
              </a:rPr>
              <a:t>Prior</a:t>
            </a:r>
            <a:endParaRPr b="1" i="0" sz="1600" u="none" cap="none" strike="noStrike">
              <a:solidFill>
                <a:srgbClr val="0000FF"/>
              </a:solidFill>
              <a:latin typeface="Cambria"/>
              <a:ea typeface="Cambria"/>
              <a:cs typeface="Cambria"/>
              <a:sym typeface="Cambria"/>
            </a:endParaRPr>
          </a:p>
        </p:txBody>
      </p:sp>
      <p:sp>
        <p:nvSpPr>
          <p:cNvPr id="452" name="Google Shape;452;p49"/>
          <p:cNvSpPr txBox="1"/>
          <p:nvPr/>
        </p:nvSpPr>
        <p:spPr>
          <a:xfrm>
            <a:off x="1045350" y="844525"/>
            <a:ext cx="1208700" cy="46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FF"/>
                </a:solidFill>
                <a:latin typeface="Cambria"/>
                <a:ea typeface="Cambria"/>
                <a:cs typeface="Cambria"/>
                <a:sym typeface="Cambria"/>
              </a:rPr>
              <a:t>Posterior</a:t>
            </a:r>
            <a:endParaRPr b="1" i="0" sz="1600" u="none" cap="none" strike="noStrike">
              <a:solidFill>
                <a:srgbClr val="0000FF"/>
              </a:solidFill>
              <a:latin typeface="Cambria"/>
              <a:ea typeface="Cambria"/>
              <a:cs typeface="Cambria"/>
              <a:sym typeface="Cambria"/>
            </a:endParaRPr>
          </a:p>
        </p:txBody>
      </p:sp>
      <p:sp>
        <p:nvSpPr>
          <p:cNvPr id="453" name="Google Shape;453;p49"/>
          <p:cNvSpPr txBox="1"/>
          <p:nvPr/>
        </p:nvSpPr>
        <p:spPr>
          <a:xfrm>
            <a:off x="5089000" y="798075"/>
            <a:ext cx="12534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FF"/>
                </a:solidFill>
                <a:latin typeface="Cambria"/>
                <a:ea typeface="Cambria"/>
                <a:cs typeface="Cambria"/>
                <a:sym typeface="Cambria"/>
              </a:rPr>
              <a:t>Likelihood</a:t>
            </a:r>
            <a:endParaRPr b="1" i="0" sz="1600" u="none" cap="none" strike="noStrike">
              <a:solidFill>
                <a:srgbClr val="0000FF"/>
              </a:solidFill>
              <a:latin typeface="Cambria"/>
              <a:ea typeface="Cambria"/>
              <a:cs typeface="Cambria"/>
              <a:sym typeface="Cambria"/>
            </a:endParaRPr>
          </a:p>
        </p:txBody>
      </p:sp>
      <p:cxnSp>
        <p:nvCxnSpPr>
          <p:cNvPr id="454" name="Google Shape;454;p49"/>
          <p:cNvCxnSpPr>
            <a:stCxn id="452" idx="2"/>
          </p:cNvCxnSpPr>
          <p:nvPr/>
        </p:nvCxnSpPr>
        <p:spPr>
          <a:xfrm>
            <a:off x="1649700" y="1305925"/>
            <a:ext cx="740100" cy="150300"/>
          </a:xfrm>
          <a:prstGeom prst="straightConnector1">
            <a:avLst/>
          </a:prstGeom>
          <a:noFill/>
          <a:ln cap="flat" cmpd="sng" w="9525">
            <a:solidFill>
              <a:schemeClr val="dk2"/>
            </a:solidFill>
            <a:prstDash val="solid"/>
            <a:round/>
            <a:headEnd len="sm" w="sm" type="none"/>
            <a:tailEnd len="med" w="med" type="triangle"/>
          </a:ln>
        </p:spPr>
      </p:cxnSp>
      <p:cxnSp>
        <p:nvCxnSpPr>
          <p:cNvPr id="455" name="Google Shape;455;p49"/>
          <p:cNvCxnSpPr/>
          <p:nvPr/>
        </p:nvCxnSpPr>
        <p:spPr>
          <a:xfrm flipH="1">
            <a:off x="4689275" y="1091575"/>
            <a:ext cx="491400" cy="280200"/>
          </a:xfrm>
          <a:prstGeom prst="straightConnector1">
            <a:avLst/>
          </a:prstGeom>
          <a:noFill/>
          <a:ln cap="flat" cmpd="sng" w="9525">
            <a:solidFill>
              <a:schemeClr val="dk2"/>
            </a:solidFill>
            <a:prstDash val="solid"/>
            <a:round/>
            <a:headEnd len="sm" w="sm" type="none"/>
            <a:tailEnd len="med" w="med" type="triangle"/>
          </a:ln>
        </p:spPr>
      </p:cxnSp>
      <p:cxnSp>
        <p:nvCxnSpPr>
          <p:cNvPr id="456" name="Google Shape;456;p49"/>
          <p:cNvCxnSpPr/>
          <p:nvPr/>
        </p:nvCxnSpPr>
        <p:spPr>
          <a:xfrm flipH="1">
            <a:off x="6444250" y="1266175"/>
            <a:ext cx="957300" cy="105600"/>
          </a:xfrm>
          <a:prstGeom prst="straightConnector1">
            <a:avLst/>
          </a:prstGeom>
          <a:noFill/>
          <a:ln cap="flat" cmpd="sng" w="9525">
            <a:solidFill>
              <a:schemeClr val="dk2"/>
            </a:solidFill>
            <a:prstDash val="solid"/>
            <a:round/>
            <a:headEnd len="sm" w="sm" type="none"/>
            <a:tailEnd len="med" w="med" type="triangle"/>
          </a:ln>
        </p:spPr>
      </p:cxnSp>
      <p:sp>
        <p:nvSpPr>
          <p:cNvPr id="457" name="Google Shape;457;p49"/>
          <p:cNvSpPr txBox="1"/>
          <p:nvPr/>
        </p:nvSpPr>
        <p:spPr>
          <a:xfrm>
            <a:off x="5180675" y="1923475"/>
            <a:ext cx="2454600" cy="36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0000FF"/>
                </a:solidFill>
                <a:latin typeface="Cambria"/>
                <a:ea typeface="Cambria"/>
                <a:cs typeface="Cambria"/>
                <a:sym typeface="Cambria"/>
              </a:rPr>
              <a:t>Marginalization</a:t>
            </a:r>
            <a:endParaRPr b="1" i="0" sz="1600" u="none" cap="none" strike="noStrike">
              <a:solidFill>
                <a:srgbClr val="0000FF"/>
              </a:solidFill>
              <a:latin typeface="Cambria"/>
              <a:ea typeface="Cambria"/>
              <a:cs typeface="Cambria"/>
              <a:sym typeface="Cambria"/>
            </a:endParaRPr>
          </a:p>
        </p:txBody>
      </p:sp>
      <p:cxnSp>
        <p:nvCxnSpPr>
          <p:cNvPr id="458" name="Google Shape;458;p49"/>
          <p:cNvCxnSpPr/>
          <p:nvPr/>
        </p:nvCxnSpPr>
        <p:spPr>
          <a:xfrm rot="10800000">
            <a:off x="5404650" y="1782350"/>
            <a:ext cx="590700" cy="234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0"/>
          <p:cNvSpPr txBox="1"/>
          <p:nvPr>
            <p:ph type="title"/>
          </p:nvPr>
        </p:nvSpPr>
        <p:spPr>
          <a:xfrm>
            <a:off x="311700" y="241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Bayesian inference</a:t>
            </a:r>
            <a:endParaRPr/>
          </a:p>
        </p:txBody>
      </p:sp>
      <p:sp>
        <p:nvSpPr>
          <p:cNvPr id="464" name="Google Shape;464;p50"/>
          <p:cNvSpPr txBox="1"/>
          <p:nvPr>
            <p:ph idx="1" type="body"/>
          </p:nvPr>
        </p:nvSpPr>
        <p:spPr>
          <a:xfrm>
            <a:off x="311700" y="867300"/>
            <a:ext cx="8520600" cy="145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400">
                <a:latin typeface="Comic Sans MS"/>
                <a:ea typeface="Comic Sans MS"/>
                <a:cs typeface="Comic Sans MS"/>
                <a:sym typeface="Comic Sans MS"/>
              </a:rPr>
              <a:t>With the Bayesian probability interpretation, the theorem expresses how a </a:t>
            </a:r>
            <a:r>
              <a:rPr lang="en-GB" sz="1400">
                <a:solidFill>
                  <a:srgbClr val="0000FF"/>
                </a:solidFill>
                <a:latin typeface="Comic Sans MS"/>
                <a:ea typeface="Comic Sans MS"/>
                <a:cs typeface="Comic Sans MS"/>
                <a:sym typeface="Comic Sans MS"/>
              </a:rPr>
              <a:t>degree of belief, expressed as a probability</a:t>
            </a:r>
            <a:r>
              <a:rPr lang="en-GB" sz="1400">
                <a:latin typeface="Comic Sans MS"/>
                <a:ea typeface="Comic Sans MS"/>
                <a:cs typeface="Comic Sans MS"/>
                <a:sym typeface="Comic Sans MS"/>
              </a:rPr>
              <a:t>, should rationally change to account for availability of related evidence.</a:t>
            </a:r>
            <a:endParaRPr sz="14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400">
                <a:latin typeface="Comic Sans MS"/>
                <a:ea typeface="Comic Sans MS"/>
                <a:cs typeface="Comic Sans MS"/>
                <a:sym typeface="Comic Sans MS"/>
              </a:rPr>
              <a:t>This, in fact, is the only rational way of </a:t>
            </a:r>
            <a:r>
              <a:rPr lang="en-GB" sz="1400">
                <a:solidFill>
                  <a:srgbClr val="0000FF"/>
                </a:solidFill>
                <a:latin typeface="Comic Sans MS"/>
                <a:ea typeface="Comic Sans MS"/>
                <a:cs typeface="Comic Sans MS"/>
                <a:sym typeface="Comic Sans MS"/>
              </a:rPr>
              <a:t>incorporating the so-called ‘expert knowledge’</a:t>
            </a:r>
            <a:r>
              <a:rPr lang="en-GB" sz="1400">
                <a:latin typeface="Comic Sans MS"/>
                <a:ea typeface="Comic Sans MS"/>
                <a:cs typeface="Comic Sans MS"/>
                <a:sym typeface="Comic Sans MS"/>
              </a:rPr>
              <a:t> into the machinery of machine learning.</a:t>
            </a:r>
            <a:endParaRPr sz="14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t/>
            </a:r>
            <a:endParaRPr sz="14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400">
              <a:latin typeface="Comic Sans MS"/>
              <a:ea typeface="Comic Sans MS"/>
              <a:cs typeface="Comic Sans MS"/>
              <a:sym typeface="Comic Sans MS"/>
            </a:endParaRPr>
          </a:p>
        </p:txBody>
      </p:sp>
      <p:pic>
        <p:nvPicPr>
          <p:cNvPr id="465" name="Google Shape;465;p50"/>
          <p:cNvPicPr preferRelativeResize="0"/>
          <p:nvPr/>
        </p:nvPicPr>
        <p:blipFill rotWithShape="1">
          <a:blip r:embed="rId3">
            <a:alphaModFix/>
          </a:blip>
          <a:srcRect b="0" l="0" r="0" t="0"/>
          <a:stretch/>
        </p:blipFill>
        <p:spPr>
          <a:xfrm>
            <a:off x="479506" y="2375574"/>
            <a:ext cx="8184993" cy="1214225"/>
          </a:xfrm>
          <a:prstGeom prst="rect">
            <a:avLst/>
          </a:prstGeom>
          <a:noFill/>
          <a:ln>
            <a:noFill/>
          </a:ln>
        </p:spPr>
      </p:pic>
      <p:pic>
        <p:nvPicPr>
          <p:cNvPr id="466" name="Google Shape;466;p50"/>
          <p:cNvPicPr preferRelativeResize="0"/>
          <p:nvPr/>
        </p:nvPicPr>
        <p:blipFill rotWithShape="1">
          <a:blip r:embed="rId4">
            <a:alphaModFix/>
          </a:blip>
          <a:srcRect b="0" l="0" r="0" t="0"/>
          <a:stretch/>
        </p:blipFill>
        <p:spPr>
          <a:xfrm>
            <a:off x="1046175" y="3952350"/>
            <a:ext cx="6558425" cy="490175"/>
          </a:xfrm>
          <a:prstGeom prst="rect">
            <a:avLst/>
          </a:prstGeom>
          <a:noFill/>
          <a:ln>
            <a:noFill/>
          </a:ln>
        </p:spPr>
      </p:pic>
      <p:sp>
        <p:nvSpPr>
          <p:cNvPr id="467" name="Google Shape;467;p50"/>
          <p:cNvSpPr/>
          <p:nvPr/>
        </p:nvSpPr>
        <p:spPr>
          <a:xfrm>
            <a:off x="4373838" y="3492575"/>
            <a:ext cx="396300" cy="388500"/>
          </a:xfrm>
          <a:prstGeom prst="downArrow">
            <a:avLst>
              <a:gd fmla="val 50000" name="adj1"/>
              <a:gd fmla="val 50000" name="adj2"/>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0"/>
          <p:cNvSpPr txBox="1"/>
          <p:nvPr/>
        </p:nvSpPr>
        <p:spPr>
          <a:xfrm>
            <a:off x="6840700" y="3310200"/>
            <a:ext cx="1313700" cy="49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FF"/>
                </a:solidFill>
                <a:latin typeface="Comic Sans MS"/>
                <a:ea typeface="Comic Sans MS"/>
                <a:cs typeface="Comic Sans MS"/>
                <a:sym typeface="Comic Sans MS"/>
              </a:rPr>
              <a:t>Expert knowledge</a:t>
            </a:r>
            <a:endParaRPr b="1" i="0" sz="1400" u="none" cap="none" strike="noStrike">
              <a:solidFill>
                <a:srgbClr val="0000FF"/>
              </a:solidFill>
              <a:latin typeface="Comic Sans MS"/>
              <a:ea typeface="Comic Sans MS"/>
              <a:cs typeface="Comic Sans MS"/>
              <a:sym typeface="Comic Sans MS"/>
            </a:endParaRPr>
          </a:p>
        </p:txBody>
      </p:sp>
      <p:cxnSp>
        <p:nvCxnSpPr>
          <p:cNvPr id="469" name="Google Shape;469;p50"/>
          <p:cNvCxnSpPr>
            <a:stCxn id="468" idx="2"/>
          </p:cNvCxnSpPr>
          <p:nvPr/>
        </p:nvCxnSpPr>
        <p:spPr>
          <a:xfrm flipH="1">
            <a:off x="7360150" y="3800400"/>
            <a:ext cx="137400" cy="3042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311700" y="322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Example in plain words</a:t>
            </a:r>
            <a:endParaRPr/>
          </a:p>
        </p:txBody>
      </p:sp>
      <p:sp>
        <p:nvSpPr>
          <p:cNvPr id="475" name="Google Shape;475;p51"/>
          <p:cNvSpPr txBox="1"/>
          <p:nvPr>
            <p:ph idx="1" type="body"/>
          </p:nvPr>
        </p:nvSpPr>
        <p:spPr>
          <a:xfrm>
            <a:off x="311700" y="1624525"/>
            <a:ext cx="8520600" cy="3283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You start tossing a coin. You see {H, T, H, H}. What is the probability of the next toss?</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You will notice that nothing you have been taught so far, enables you to answer this question. The best guess you can give is the probability of next toss is {H:0.5, T:0.5}.</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Because the frequentist’s probability definition is contingent on getting a large number of data and then calculating probabilities as a ratio. It can answer question like, “what is the probability of a tail given 100,000 coin toss”? But not “what is the probability given a small number of observation and how that probability changes with every toss”.</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600">
                <a:latin typeface="Comic Sans MS"/>
                <a:ea typeface="Comic Sans MS"/>
                <a:cs typeface="Comic Sans MS"/>
                <a:sym typeface="Comic Sans MS"/>
              </a:rPr>
              <a:t>This kind of questions arises in </a:t>
            </a:r>
            <a:r>
              <a:rPr lang="en-GB" sz="1600">
                <a:solidFill>
                  <a:srgbClr val="0000FF"/>
                </a:solidFill>
                <a:latin typeface="Comic Sans MS"/>
                <a:ea typeface="Comic Sans MS"/>
                <a:cs typeface="Comic Sans MS"/>
                <a:sym typeface="Comic Sans MS"/>
              </a:rPr>
              <a:t>medical diagnosis, rare events</a:t>
            </a:r>
            <a:r>
              <a:rPr lang="en-GB" sz="1600">
                <a:latin typeface="Comic Sans MS"/>
                <a:ea typeface="Comic Sans MS"/>
                <a:cs typeface="Comic Sans MS"/>
                <a:sym typeface="Comic Sans MS"/>
              </a:rPr>
              <a:t>, where we need to start predicting as soon as the observation comes in. </a:t>
            </a:r>
            <a:endParaRPr sz="1600">
              <a:latin typeface="Comic Sans MS"/>
              <a:ea typeface="Comic Sans MS"/>
              <a:cs typeface="Comic Sans MS"/>
              <a:sym typeface="Comic Sans MS"/>
            </a:endParaRPr>
          </a:p>
        </p:txBody>
      </p:sp>
      <p:pic>
        <p:nvPicPr>
          <p:cNvPr id="476" name="Google Shape;476;p51"/>
          <p:cNvPicPr preferRelativeResize="0"/>
          <p:nvPr/>
        </p:nvPicPr>
        <p:blipFill rotWithShape="1">
          <a:blip r:embed="rId3">
            <a:alphaModFix/>
          </a:blip>
          <a:srcRect b="0" l="0" r="0" t="0"/>
          <a:stretch/>
        </p:blipFill>
        <p:spPr>
          <a:xfrm>
            <a:off x="691975" y="973663"/>
            <a:ext cx="572700" cy="572700"/>
          </a:xfrm>
          <a:prstGeom prst="rect">
            <a:avLst/>
          </a:prstGeom>
          <a:noFill/>
          <a:ln>
            <a:noFill/>
          </a:ln>
        </p:spPr>
      </p:pic>
      <p:pic>
        <p:nvPicPr>
          <p:cNvPr id="477" name="Google Shape;477;p51"/>
          <p:cNvPicPr preferRelativeResize="0"/>
          <p:nvPr/>
        </p:nvPicPr>
        <p:blipFill rotWithShape="1">
          <a:blip r:embed="rId3">
            <a:alphaModFix/>
          </a:blip>
          <a:srcRect b="0" l="0" r="0" t="0"/>
          <a:stretch/>
        </p:blipFill>
        <p:spPr>
          <a:xfrm>
            <a:off x="1597100" y="975613"/>
            <a:ext cx="572700" cy="572700"/>
          </a:xfrm>
          <a:prstGeom prst="rect">
            <a:avLst/>
          </a:prstGeom>
          <a:noFill/>
          <a:ln>
            <a:noFill/>
          </a:ln>
        </p:spPr>
      </p:pic>
      <p:pic>
        <p:nvPicPr>
          <p:cNvPr id="478" name="Google Shape;478;p51"/>
          <p:cNvPicPr preferRelativeResize="0"/>
          <p:nvPr/>
        </p:nvPicPr>
        <p:blipFill rotWithShape="1">
          <a:blip r:embed="rId3">
            <a:alphaModFix/>
          </a:blip>
          <a:srcRect b="0" l="0" r="0" t="0"/>
          <a:stretch/>
        </p:blipFill>
        <p:spPr>
          <a:xfrm>
            <a:off x="2511500" y="975613"/>
            <a:ext cx="572700" cy="572700"/>
          </a:xfrm>
          <a:prstGeom prst="rect">
            <a:avLst/>
          </a:prstGeom>
          <a:noFill/>
          <a:ln>
            <a:noFill/>
          </a:ln>
        </p:spPr>
      </p:pic>
      <p:pic>
        <p:nvPicPr>
          <p:cNvPr id="479" name="Google Shape;479;p51"/>
          <p:cNvPicPr preferRelativeResize="0"/>
          <p:nvPr/>
        </p:nvPicPr>
        <p:blipFill rotWithShape="1">
          <a:blip r:embed="rId3">
            <a:alphaModFix/>
          </a:blip>
          <a:srcRect b="0" l="0" r="0" t="0"/>
          <a:stretch/>
        </p:blipFill>
        <p:spPr>
          <a:xfrm>
            <a:off x="3435175" y="973663"/>
            <a:ext cx="572700" cy="572700"/>
          </a:xfrm>
          <a:prstGeom prst="rect">
            <a:avLst/>
          </a:prstGeom>
          <a:noFill/>
          <a:ln>
            <a:noFill/>
          </a:ln>
        </p:spPr>
      </p:pic>
      <p:pic>
        <p:nvPicPr>
          <p:cNvPr id="480" name="Google Shape;480;p51"/>
          <p:cNvPicPr preferRelativeResize="0"/>
          <p:nvPr/>
        </p:nvPicPr>
        <p:blipFill rotWithShape="1">
          <a:blip r:embed="rId3">
            <a:alphaModFix/>
          </a:blip>
          <a:srcRect b="0" l="0" r="0" t="0"/>
          <a:stretch/>
        </p:blipFill>
        <p:spPr>
          <a:xfrm>
            <a:off x="4340300" y="975613"/>
            <a:ext cx="572700" cy="572700"/>
          </a:xfrm>
          <a:prstGeom prst="rect">
            <a:avLst/>
          </a:prstGeom>
          <a:noFill/>
          <a:ln>
            <a:noFill/>
          </a:ln>
        </p:spPr>
      </p:pic>
      <p:pic>
        <p:nvPicPr>
          <p:cNvPr id="481" name="Google Shape;481;p51"/>
          <p:cNvPicPr preferRelativeResize="0"/>
          <p:nvPr/>
        </p:nvPicPr>
        <p:blipFill rotWithShape="1">
          <a:blip r:embed="rId3">
            <a:alphaModFix/>
          </a:blip>
          <a:srcRect b="0" l="0" r="0" t="0"/>
          <a:stretch/>
        </p:blipFill>
        <p:spPr>
          <a:xfrm>
            <a:off x="5254700" y="975613"/>
            <a:ext cx="572700" cy="572700"/>
          </a:xfrm>
          <a:prstGeom prst="rect">
            <a:avLst/>
          </a:prstGeom>
          <a:noFill/>
          <a:ln>
            <a:noFill/>
          </a:ln>
        </p:spPr>
      </p:pic>
      <p:pic>
        <p:nvPicPr>
          <p:cNvPr id="482" name="Google Shape;482;p51"/>
          <p:cNvPicPr preferRelativeResize="0"/>
          <p:nvPr/>
        </p:nvPicPr>
        <p:blipFill rotWithShape="1">
          <a:blip r:embed="rId3">
            <a:alphaModFix/>
          </a:blip>
          <a:srcRect b="0" l="0" r="0" t="0"/>
          <a:stretch/>
        </p:blipFill>
        <p:spPr>
          <a:xfrm>
            <a:off x="6102175" y="973663"/>
            <a:ext cx="572700" cy="572700"/>
          </a:xfrm>
          <a:prstGeom prst="rect">
            <a:avLst/>
          </a:prstGeom>
          <a:noFill/>
          <a:ln>
            <a:noFill/>
          </a:ln>
        </p:spPr>
      </p:pic>
      <p:pic>
        <p:nvPicPr>
          <p:cNvPr id="483" name="Google Shape;483;p51"/>
          <p:cNvPicPr preferRelativeResize="0"/>
          <p:nvPr/>
        </p:nvPicPr>
        <p:blipFill rotWithShape="1">
          <a:blip r:embed="rId3">
            <a:alphaModFix/>
          </a:blip>
          <a:srcRect b="0" l="0" r="0" t="0"/>
          <a:stretch/>
        </p:blipFill>
        <p:spPr>
          <a:xfrm>
            <a:off x="7007300" y="975613"/>
            <a:ext cx="572700" cy="572700"/>
          </a:xfrm>
          <a:prstGeom prst="rect">
            <a:avLst/>
          </a:prstGeom>
          <a:noFill/>
          <a:ln>
            <a:noFill/>
          </a:ln>
        </p:spPr>
      </p:pic>
      <p:pic>
        <p:nvPicPr>
          <p:cNvPr id="484" name="Google Shape;484;p51"/>
          <p:cNvPicPr preferRelativeResize="0"/>
          <p:nvPr/>
        </p:nvPicPr>
        <p:blipFill rotWithShape="1">
          <a:blip r:embed="rId3">
            <a:alphaModFix/>
          </a:blip>
          <a:srcRect b="0" l="0" r="0" t="0"/>
          <a:stretch/>
        </p:blipFill>
        <p:spPr>
          <a:xfrm>
            <a:off x="7921700" y="975613"/>
            <a:ext cx="572700" cy="5727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2"/>
          <p:cNvSpPr txBox="1"/>
          <p:nvPr>
            <p:ph type="title"/>
          </p:nvPr>
        </p:nvSpPr>
        <p:spPr>
          <a:xfrm>
            <a:off x="311700" y="353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Why this line of thinking is important</a:t>
            </a:r>
            <a:endParaRPr/>
          </a:p>
        </p:txBody>
      </p:sp>
      <p:sp>
        <p:nvSpPr>
          <p:cNvPr id="490" name="Google Shape;490;p52"/>
          <p:cNvSpPr txBox="1"/>
          <p:nvPr>
            <p:ph idx="1" type="body"/>
          </p:nvPr>
        </p:nvSpPr>
        <p:spPr>
          <a:xfrm>
            <a:off x="311700" y="1017725"/>
            <a:ext cx="8520600" cy="183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solidFill>
                  <a:srgbClr val="0000FF"/>
                </a:solidFill>
                <a:latin typeface="Comic Sans MS"/>
                <a:ea typeface="Comic Sans MS"/>
                <a:cs typeface="Comic Sans MS"/>
                <a:sym typeface="Comic Sans MS"/>
              </a:rPr>
              <a:t>Why do we care about computing probability of hypothesis (posterior), given data</a:t>
            </a:r>
            <a:r>
              <a:rPr lang="en-GB" sz="1600">
                <a:latin typeface="Comic Sans MS"/>
                <a:ea typeface="Comic Sans MS"/>
                <a:cs typeface="Comic Sans MS"/>
                <a:sym typeface="Comic Sans MS"/>
              </a:rPr>
              <a:t>? </a:t>
            </a:r>
            <a:endParaRPr sz="1600">
              <a:latin typeface="Comic Sans MS"/>
              <a:ea typeface="Comic Sans MS"/>
              <a:cs typeface="Comic Sans MS"/>
              <a:sym typeface="Comic Sans MS"/>
            </a:endParaRPr>
          </a:p>
          <a:p>
            <a:pPr indent="0" lvl="0" marL="0" rtl="0" algn="just">
              <a:lnSpc>
                <a:spcPct val="115000"/>
              </a:lnSpc>
              <a:spcBef>
                <a:spcPts val="1000"/>
              </a:spcBef>
              <a:spcAft>
                <a:spcPts val="0"/>
              </a:spcAft>
              <a:buSzPts val="1800"/>
              <a:buNone/>
            </a:pPr>
            <a:r>
              <a:rPr lang="en-GB" sz="1600">
                <a:latin typeface="Comic Sans MS"/>
                <a:ea typeface="Comic Sans MS"/>
                <a:cs typeface="Comic Sans MS"/>
                <a:sym typeface="Comic Sans MS"/>
              </a:rPr>
              <a:t>Because machine learning is full of hypotheses - when you do a linear regression, you make an hypothesis about the model structure and the error terms’ distribution.</a:t>
            </a:r>
            <a:endParaRPr sz="1600">
              <a:latin typeface="Comic Sans MS"/>
              <a:ea typeface="Comic Sans MS"/>
              <a:cs typeface="Comic Sans MS"/>
              <a:sym typeface="Comic Sans MS"/>
            </a:endParaRPr>
          </a:p>
          <a:p>
            <a:pPr indent="0" lvl="0" marL="0" rtl="0" algn="just">
              <a:lnSpc>
                <a:spcPct val="115000"/>
              </a:lnSpc>
              <a:spcBef>
                <a:spcPts val="1000"/>
              </a:spcBef>
              <a:spcAft>
                <a:spcPts val="0"/>
              </a:spcAft>
              <a:buSzPts val="1800"/>
              <a:buNone/>
            </a:pPr>
            <a:r>
              <a:rPr lang="en-GB" sz="1600">
                <a:latin typeface="Comic Sans MS"/>
                <a:ea typeface="Comic Sans MS"/>
                <a:cs typeface="Comic Sans MS"/>
                <a:sym typeface="Comic Sans MS"/>
              </a:rPr>
              <a:t>When we do a decision tree learning, you make an assumption about the structure of the tree. We also assume that shallower trees are more general.</a:t>
            </a:r>
            <a:endParaRPr sz="1600">
              <a:latin typeface="Comic Sans MS"/>
              <a:ea typeface="Comic Sans MS"/>
              <a:cs typeface="Comic Sans MS"/>
              <a:sym typeface="Comic Sans MS"/>
            </a:endParaRPr>
          </a:p>
          <a:p>
            <a:pPr indent="0" lvl="0" marL="0" rtl="0" algn="just">
              <a:lnSpc>
                <a:spcPct val="115000"/>
              </a:lnSpc>
              <a:spcBef>
                <a:spcPts val="1000"/>
              </a:spcBef>
              <a:spcAft>
                <a:spcPts val="1000"/>
              </a:spcAft>
              <a:buSzPts val="1800"/>
              <a:buNone/>
            </a:pPr>
            <a:r>
              <a:t/>
            </a:r>
            <a:endParaRPr sz="1600">
              <a:latin typeface="Comic Sans MS"/>
              <a:ea typeface="Comic Sans MS"/>
              <a:cs typeface="Comic Sans MS"/>
              <a:sym typeface="Comic Sans MS"/>
            </a:endParaRPr>
          </a:p>
        </p:txBody>
      </p:sp>
      <p:pic>
        <p:nvPicPr>
          <p:cNvPr id="491" name="Google Shape;491;p52"/>
          <p:cNvPicPr preferRelativeResize="0"/>
          <p:nvPr/>
        </p:nvPicPr>
        <p:blipFill rotWithShape="1">
          <a:blip r:embed="rId3">
            <a:alphaModFix/>
          </a:blip>
          <a:srcRect b="0" l="0" r="0" t="0"/>
          <a:stretch/>
        </p:blipFill>
        <p:spPr>
          <a:xfrm>
            <a:off x="376450" y="2851925"/>
            <a:ext cx="3061150" cy="1355000"/>
          </a:xfrm>
          <a:prstGeom prst="rect">
            <a:avLst/>
          </a:prstGeom>
          <a:noFill/>
          <a:ln>
            <a:noFill/>
          </a:ln>
        </p:spPr>
      </p:pic>
      <p:sp>
        <p:nvSpPr>
          <p:cNvPr id="492" name="Google Shape;492;p52"/>
          <p:cNvSpPr txBox="1"/>
          <p:nvPr/>
        </p:nvSpPr>
        <p:spPr>
          <a:xfrm>
            <a:off x="311700" y="4206925"/>
            <a:ext cx="3656400" cy="702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GB" sz="1200" u="none" cap="none" strike="noStrike">
                <a:solidFill>
                  <a:srgbClr val="0000FF"/>
                </a:solidFill>
                <a:latin typeface="Comic Sans MS"/>
                <a:ea typeface="Comic Sans MS"/>
                <a:cs typeface="Comic Sans MS"/>
                <a:sym typeface="Comic Sans MS"/>
              </a:rPr>
              <a:t>Left tree is expected to produce a function with less free parameters and will produce a less complex classification boundary.</a:t>
            </a:r>
            <a:endParaRPr b="0" i="0" sz="1200" u="none" cap="none" strike="noStrike">
              <a:solidFill>
                <a:srgbClr val="0000FF"/>
              </a:solidFill>
              <a:latin typeface="Comic Sans MS"/>
              <a:ea typeface="Comic Sans MS"/>
              <a:cs typeface="Comic Sans MS"/>
              <a:sym typeface="Comic Sans MS"/>
            </a:endParaRPr>
          </a:p>
        </p:txBody>
      </p:sp>
      <p:cxnSp>
        <p:nvCxnSpPr>
          <p:cNvPr id="493" name="Google Shape;493;p52"/>
          <p:cNvCxnSpPr/>
          <p:nvPr/>
        </p:nvCxnSpPr>
        <p:spPr>
          <a:xfrm rot="10800000">
            <a:off x="4386100" y="3167500"/>
            <a:ext cx="0" cy="1079700"/>
          </a:xfrm>
          <a:prstGeom prst="straightConnector1">
            <a:avLst/>
          </a:prstGeom>
          <a:noFill/>
          <a:ln cap="flat" cmpd="sng" w="9525">
            <a:solidFill>
              <a:schemeClr val="dk2"/>
            </a:solidFill>
            <a:prstDash val="solid"/>
            <a:round/>
            <a:headEnd len="sm" w="sm" type="none"/>
            <a:tailEnd len="med" w="med" type="triangle"/>
          </a:ln>
        </p:spPr>
      </p:cxnSp>
      <p:cxnSp>
        <p:nvCxnSpPr>
          <p:cNvPr id="494" name="Google Shape;494;p52"/>
          <p:cNvCxnSpPr/>
          <p:nvPr/>
        </p:nvCxnSpPr>
        <p:spPr>
          <a:xfrm>
            <a:off x="4131475" y="4094425"/>
            <a:ext cx="4623900" cy="0"/>
          </a:xfrm>
          <a:prstGeom prst="straightConnector1">
            <a:avLst/>
          </a:prstGeom>
          <a:noFill/>
          <a:ln cap="flat" cmpd="sng" w="9525">
            <a:solidFill>
              <a:schemeClr val="dk2"/>
            </a:solidFill>
            <a:prstDash val="solid"/>
            <a:round/>
            <a:headEnd len="sm" w="sm" type="none"/>
            <a:tailEnd len="med" w="med" type="triangle"/>
          </a:ln>
        </p:spPr>
      </p:cxnSp>
      <p:cxnSp>
        <p:nvCxnSpPr>
          <p:cNvPr id="495" name="Google Shape;495;p52"/>
          <p:cNvCxnSpPr/>
          <p:nvPr/>
        </p:nvCxnSpPr>
        <p:spPr>
          <a:xfrm rot="10800000">
            <a:off x="4895350" y="3615700"/>
            <a:ext cx="0" cy="641700"/>
          </a:xfrm>
          <a:prstGeom prst="straightConnector1">
            <a:avLst/>
          </a:prstGeom>
          <a:noFill/>
          <a:ln cap="flat" cmpd="sng" w="19050">
            <a:solidFill>
              <a:srgbClr val="0000FF"/>
            </a:solidFill>
            <a:prstDash val="solid"/>
            <a:round/>
            <a:headEnd len="med" w="med" type="diamond"/>
            <a:tailEnd len="med" w="med" type="diamond"/>
          </a:ln>
        </p:spPr>
      </p:cxnSp>
      <p:cxnSp>
        <p:nvCxnSpPr>
          <p:cNvPr id="496" name="Google Shape;496;p52"/>
          <p:cNvCxnSpPr/>
          <p:nvPr/>
        </p:nvCxnSpPr>
        <p:spPr>
          <a:xfrm rot="10800000">
            <a:off x="5322750" y="3890575"/>
            <a:ext cx="0" cy="524700"/>
          </a:xfrm>
          <a:prstGeom prst="straightConnector1">
            <a:avLst/>
          </a:prstGeom>
          <a:noFill/>
          <a:ln cap="flat" cmpd="sng" w="19050">
            <a:solidFill>
              <a:srgbClr val="0000FF"/>
            </a:solidFill>
            <a:prstDash val="solid"/>
            <a:round/>
            <a:headEnd len="med" w="med" type="diamond"/>
            <a:tailEnd len="med" w="med" type="diamond"/>
          </a:ln>
        </p:spPr>
      </p:cxnSp>
      <p:cxnSp>
        <p:nvCxnSpPr>
          <p:cNvPr id="497" name="Google Shape;497;p52"/>
          <p:cNvCxnSpPr/>
          <p:nvPr/>
        </p:nvCxnSpPr>
        <p:spPr>
          <a:xfrm rot="10800000">
            <a:off x="5699225" y="3361000"/>
            <a:ext cx="0" cy="608700"/>
          </a:xfrm>
          <a:prstGeom prst="straightConnector1">
            <a:avLst/>
          </a:prstGeom>
          <a:noFill/>
          <a:ln cap="flat" cmpd="sng" w="19050">
            <a:solidFill>
              <a:srgbClr val="0000FF"/>
            </a:solidFill>
            <a:prstDash val="solid"/>
            <a:round/>
            <a:headEnd len="med" w="med" type="diamond"/>
            <a:tailEnd len="med" w="med" type="diamond"/>
          </a:ln>
        </p:spPr>
      </p:cxnSp>
      <p:cxnSp>
        <p:nvCxnSpPr>
          <p:cNvPr id="498" name="Google Shape;498;p52"/>
          <p:cNvCxnSpPr/>
          <p:nvPr/>
        </p:nvCxnSpPr>
        <p:spPr>
          <a:xfrm rot="10800000">
            <a:off x="6574750" y="4043575"/>
            <a:ext cx="0" cy="371700"/>
          </a:xfrm>
          <a:prstGeom prst="straightConnector1">
            <a:avLst/>
          </a:prstGeom>
          <a:noFill/>
          <a:ln cap="flat" cmpd="sng" w="19050">
            <a:solidFill>
              <a:srgbClr val="0000FF"/>
            </a:solidFill>
            <a:prstDash val="solid"/>
            <a:round/>
            <a:headEnd len="med" w="med" type="diamond"/>
            <a:tailEnd len="med" w="med" type="diamond"/>
          </a:ln>
        </p:spPr>
      </p:cxnSp>
      <p:cxnSp>
        <p:nvCxnSpPr>
          <p:cNvPr id="499" name="Google Shape;499;p52"/>
          <p:cNvCxnSpPr/>
          <p:nvPr/>
        </p:nvCxnSpPr>
        <p:spPr>
          <a:xfrm rot="10800000">
            <a:off x="6156800" y="3674200"/>
            <a:ext cx="0" cy="524700"/>
          </a:xfrm>
          <a:prstGeom prst="straightConnector1">
            <a:avLst/>
          </a:prstGeom>
          <a:noFill/>
          <a:ln cap="flat" cmpd="sng" w="19050">
            <a:solidFill>
              <a:srgbClr val="0000FF"/>
            </a:solidFill>
            <a:prstDash val="solid"/>
            <a:round/>
            <a:headEnd len="med" w="med" type="diamond"/>
            <a:tailEnd len="med" w="med" type="diamond"/>
          </a:ln>
        </p:spPr>
      </p:cxnSp>
      <p:cxnSp>
        <p:nvCxnSpPr>
          <p:cNvPr id="500" name="Google Shape;500;p52"/>
          <p:cNvCxnSpPr/>
          <p:nvPr/>
        </p:nvCxnSpPr>
        <p:spPr>
          <a:xfrm rot="10800000">
            <a:off x="6998600" y="3632200"/>
            <a:ext cx="0" cy="608700"/>
          </a:xfrm>
          <a:prstGeom prst="straightConnector1">
            <a:avLst/>
          </a:prstGeom>
          <a:noFill/>
          <a:ln cap="flat" cmpd="sng" w="19050">
            <a:solidFill>
              <a:srgbClr val="0000FF"/>
            </a:solidFill>
            <a:prstDash val="solid"/>
            <a:round/>
            <a:headEnd len="med" w="med" type="diamond"/>
            <a:tailEnd len="med" w="med" type="diamond"/>
          </a:ln>
        </p:spPr>
      </p:cxnSp>
      <p:cxnSp>
        <p:nvCxnSpPr>
          <p:cNvPr id="501" name="Google Shape;501;p52"/>
          <p:cNvCxnSpPr/>
          <p:nvPr/>
        </p:nvCxnSpPr>
        <p:spPr>
          <a:xfrm rot="10800000">
            <a:off x="7312300" y="3790075"/>
            <a:ext cx="0" cy="608700"/>
          </a:xfrm>
          <a:prstGeom prst="straightConnector1">
            <a:avLst/>
          </a:prstGeom>
          <a:noFill/>
          <a:ln cap="flat" cmpd="sng" w="19050">
            <a:solidFill>
              <a:srgbClr val="0000FF"/>
            </a:solidFill>
            <a:prstDash val="solid"/>
            <a:round/>
            <a:headEnd len="med" w="med" type="diamond"/>
            <a:tailEnd len="med" w="med" type="diamond"/>
          </a:ln>
        </p:spPr>
      </p:cxnSp>
      <p:sp>
        <p:nvSpPr>
          <p:cNvPr id="502" name="Google Shape;502;p52"/>
          <p:cNvSpPr txBox="1"/>
          <p:nvPr/>
        </p:nvSpPr>
        <p:spPr>
          <a:xfrm>
            <a:off x="7581100" y="3344925"/>
            <a:ext cx="573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GB" sz="3000" u="none" cap="none" strike="noStrike">
                <a:solidFill>
                  <a:srgbClr val="0000FF"/>
                </a:solidFill>
                <a:latin typeface="Cambria"/>
                <a:ea typeface="Cambria"/>
                <a:cs typeface="Cambria"/>
                <a:sym typeface="Cambria"/>
              </a:rPr>
              <a:t>?</a:t>
            </a:r>
            <a:endParaRPr b="1" i="0" sz="3000" u="none" cap="none" strike="noStrike">
              <a:solidFill>
                <a:srgbClr val="0000FF"/>
              </a:solidFill>
              <a:latin typeface="Cambria"/>
              <a:ea typeface="Cambria"/>
              <a:cs typeface="Cambria"/>
              <a:sym typeface="Cambr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311700" y="251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original autonomous vehicle</a:t>
            </a:r>
            <a:endParaRPr/>
          </a:p>
        </p:txBody>
      </p:sp>
      <p:sp>
        <p:nvSpPr>
          <p:cNvPr id="508" name="Google Shape;508;p53"/>
          <p:cNvSpPr txBox="1"/>
          <p:nvPr>
            <p:ph idx="1" type="body"/>
          </p:nvPr>
        </p:nvSpPr>
        <p:spPr>
          <a:xfrm>
            <a:off x="454025" y="776375"/>
            <a:ext cx="69120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GB">
                <a:latin typeface="Comic Sans MS"/>
                <a:ea typeface="Comic Sans MS"/>
                <a:cs typeface="Comic Sans MS"/>
                <a:sym typeface="Comic Sans MS"/>
              </a:rPr>
              <a:t>https://stanford.edu/~cpiech/cs221/apps/driverlessCar.html</a:t>
            </a:r>
            <a:endParaRPr>
              <a:latin typeface="Comic Sans MS"/>
              <a:ea typeface="Comic Sans MS"/>
              <a:cs typeface="Comic Sans MS"/>
              <a:sym typeface="Comic Sans MS"/>
            </a:endParaRPr>
          </a:p>
        </p:txBody>
      </p:sp>
      <p:pic>
        <p:nvPicPr>
          <p:cNvPr id="509" name="Google Shape;509;p53"/>
          <p:cNvPicPr preferRelativeResize="0"/>
          <p:nvPr/>
        </p:nvPicPr>
        <p:blipFill rotWithShape="1">
          <a:blip r:embed="rId3">
            <a:alphaModFix/>
          </a:blip>
          <a:srcRect b="0" l="0" r="0" t="0"/>
          <a:stretch/>
        </p:blipFill>
        <p:spPr>
          <a:xfrm>
            <a:off x="169400" y="1393388"/>
            <a:ext cx="4468584" cy="1197938"/>
          </a:xfrm>
          <a:prstGeom prst="rect">
            <a:avLst/>
          </a:prstGeom>
          <a:noFill/>
          <a:ln>
            <a:noFill/>
          </a:ln>
        </p:spPr>
      </p:pic>
      <p:pic>
        <p:nvPicPr>
          <p:cNvPr id="510" name="Google Shape;510;p53"/>
          <p:cNvPicPr preferRelativeResize="0"/>
          <p:nvPr/>
        </p:nvPicPr>
        <p:blipFill rotWithShape="1">
          <a:blip r:embed="rId4">
            <a:alphaModFix/>
          </a:blip>
          <a:srcRect b="0" l="0" r="0" t="0"/>
          <a:stretch/>
        </p:blipFill>
        <p:spPr>
          <a:xfrm>
            <a:off x="667477" y="2744550"/>
            <a:ext cx="2398650" cy="1860900"/>
          </a:xfrm>
          <a:prstGeom prst="rect">
            <a:avLst/>
          </a:prstGeom>
          <a:noFill/>
          <a:ln>
            <a:noFill/>
          </a:ln>
        </p:spPr>
      </p:pic>
      <p:pic>
        <p:nvPicPr>
          <p:cNvPr id="511" name="Google Shape;511;p53"/>
          <p:cNvPicPr preferRelativeResize="0"/>
          <p:nvPr/>
        </p:nvPicPr>
        <p:blipFill rotWithShape="1">
          <a:blip r:embed="rId5">
            <a:alphaModFix/>
          </a:blip>
          <a:srcRect b="0" l="0" r="0" t="0"/>
          <a:stretch/>
        </p:blipFill>
        <p:spPr>
          <a:xfrm>
            <a:off x="4899475" y="1583725"/>
            <a:ext cx="3981049" cy="3367125"/>
          </a:xfrm>
          <a:prstGeom prst="rect">
            <a:avLst/>
          </a:prstGeom>
          <a:noFill/>
          <a:ln cap="flat" cmpd="sng" w="9525">
            <a:solidFill>
              <a:srgbClr val="000000"/>
            </a:solidFill>
            <a:prstDash val="solid"/>
            <a:round/>
            <a:headEnd len="sm" w="sm" type="none"/>
            <a:tailEnd len="sm" w="sm" type="none"/>
          </a:ln>
        </p:spPr>
      </p:pic>
      <p:sp>
        <p:nvSpPr>
          <p:cNvPr id="512" name="Google Shape;512;p53"/>
          <p:cNvSpPr/>
          <p:nvPr/>
        </p:nvSpPr>
        <p:spPr>
          <a:xfrm>
            <a:off x="5790375" y="4736900"/>
            <a:ext cx="2104200" cy="213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3"/>
          <p:cNvSpPr/>
          <p:nvPr/>
        </p:nvSpPr>
        <p:spPr>
          <a:xfrm>
            <a:off x="860275" y="1971950"/>
            <a:ext cx="3711600" cy="213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311700" y="2233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Bayesian network and optimization</a:t>
            </a:r>
            <a:endParaRPr/>
          </a:p>
        </p:txBody>
      </p:sp>
      <p:pic>
        <p:nvPicPr>
          <p:cNvPr id="519" name="Google Shape;519;p54"/>
          <p:cNvPicPr preferRelativeResize="0"/>
          <p:nvPr/>
        </p:nvPicPr>
        <p:blipFill rotWithShape="1">
          <a:blip r:embed="rId3">
            <a:alphaModFix/>
          </a:blip>
          <a:srcRect b="0" l="0" r="0" t="0"/>
          <a:stretch/>
        </p:blipFill>
        <p:spPr>
          <a:xfrm>
            <a:off x="311700" y="885825"/>
            <a:ext cx="2038875" cy="1513600"/>
          </a:xfrm>
          <a:prstGeom prst="rect">
            <a:avLst/>
          </a:prstGeom>
          <a:noFill/>
          <a:ln cap="flat" cmpd="sng" w="9525">
            <a:solidFill>
              <a:srgbClr val="000000"/>
            </a:solidFill>
            <a:prstDash val="solid"/>
            <a:round/>
            <a:headEnd len="sm" w="sm" type="none"/>
            <a:tailEnd len="sm" w="sm" type="none"/>
          </a:ln>
        </p:spPr>
      </p:pic>
      <p:pic>
        <p:nvPicPr>
          <p:cNvPr id="520" name="Google Shape;520;p54"/>
          <p:cNvPicPr preferRelativeResize="0"/>
          <p:nvPr/>
        </p:nvPicPr>
        <p:blipFill rotWithShape="1">
          <a:blip r:embed="rId4">
            <a:alphaModFix/>
          </a:blip>
          <a:srcRect b="0" l="0" r="0" t="0"/>
          <a:stretch/>
        </p:blipFill>
        <p:spPr>
          <a:xfrm>
            <a:off x="2642525" y="804725"/>
            <a:ext cx="2884900" cy="2947175"/>
          </a:xfrm>
          <a:prstGeom prst="rect">
            <a:avLst/>
          </a:prstGeom>
          <a:noFill/>
          <a:ln cap="flat" cmpd="sng" w="9525">
            <a:solidFill>
              <a:srgbClr val="000000"/>
            </a:solidFill>
            <a:prstDash val="solid"/>
            <a:round/>
            <a:headEnd len="sm" w="sm" type="none"/>
            <a:tailEnd len="sm" w="sm" type="none"/>
          </a:ln>
        </p:spPr>
      </p:pic>
      <p:pic>
        <p:nvPicPr>
          <p:cNvPr id="521" name="Google Shape;521;p54"/>
          <p:cNvPicPr preferRelativeResize="0"/>
          <p:nvPr/>
        </p:nvPicPr>
        <p:blipFill rotWithShape="1">
          <a:blip r:embed="rId5">
            <a:alphaModFix/>
          </a:blip>
          <a:srcRect b="0" l="0" r="0" t="0"/>
          <a:stretch/>
        </p:blipFill>
        <p:spPr>
          <a:xfrm>
            <a:off x="372875" y="3826475"/>
            <a:ext cx="8258675" cy="1106425"/>
          </a:xfrm>
          <a:prstGeom prst="rect">
            <a:avLst/>
          </a:prstGeom>
          <a:noFill/>
          <a:ln cap="flat" cmpd="sng" w="9525">
            <a:solidFill>
              <a:srgbClr val="000000"/>
            </a:solidFill>
            <a:prstDash val="solid"/>
            <a:round/>
            <a:headEnd len="sm" w="sm" type="none"/>
            <a:tailEnd len="sm" w="sm" type="none"/>
          </a:ln>
        </p:spPr>
      </p:pic>
      <p:pic>
        <p:nvPicPr>
          <p:cNvPr id="522" name="Google Shape;522;p54"/>
          <p:cNvPicPr preferRelativeResize="0"/>
          <p:nvPr/>
        </p:nvPicPr>
        <p:blipFill rotWithShape="1">
          <a:blip r:embed="rId6">
            <a:alphaModFix/>
          </a:blip>
          <a:srcRect b="0" l="0" r="0" t="0"/>
          <a:stretch/>
        </p:blipFill>
        <p:spPr>
          <a:xfrm>
            <a:off x="5662550" y="2229625"/>
            <a:ext cx="3169762" cy="1743075"/>
          </a:xfrm>
          <a:prstGeom prst="rect">
            <a:avLst/>
          </a:prstGeom>
          <a:noFill/>
          <a:ln cap="flat" cmpd="sng" w="9525">
            <a:solidFill>
              <a:srgbClr val="000000"/>
            </a:solidFill>
            <a:prstDash val="solid"/>
            <a:round/>
            <a:headEnd len="sm" w="sm" type="none"/>
            <a:tailEnd len="sm" w="sm" type="none"/>
          </a:ln>
        </p:spPr>
      </p:pic>
      <p:pic>
        <p:nvPicPr>
          <p:cNvPr id="523" name="Google Shape;523;p54"/>
          <p:cNvPicPr preferRelativeResize="0"/>
          <p:nvPr/>
        </p:nvPicPr>
        <p:blipFill rotWithShape="1">
          <a:blip r:embed="rId7">
            <a:alphaModFix/>
          </a:blip>
          <a:srcRect b="0" l="0" r="0" t="0"/>
          <a:stretch/>
        </p:blipFill>
        <p:spPr>
          <a:xfrm>
            <a:off x="5819375" y="885820"/>
            <a:ext cx="2884900" cy="113953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5"/>
          <p:cNvSpPr txBox="1"/>
          <p:nvPr>
            <p:ph type="title"/>
          </p:nvPr>
        </p:nvSpPr>
        <p:spPr>
          <a:xfrm>
            <a:off x="311700" y="291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Bayes optimal classifier</a:t>
            </a:r>
            <a:endParaRPr/>
          </a:p>
        </p:txBody>
      </p:sp>
      <p:sp>
        <p:nvSpPr>
          <p:cNvPr id="529" name="Google Shape;529;p55"/>
          <p:cNvSpPr txBox="1"/>
          <p:nvPr>
            <p:ph idx="1" type="body"/>
          </p:nvPr>
        </p:nvSpPr>
        <p:spPr>
          <a:xfrm>
            <a:off x="117400" y="968400"/>
            <a:ext cx="5094000" cy="393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400">
                <a:latin typeface="Comic Sans MS"/>
                <a:ea typeface="Comic Sans MS"/>
                <a:cs typeface="Comic Sans MS"/>
                <a:sym typeface="Comic Sans MS"/>
              </a:rPr>
              <a:t>Bayes Optimal Classifier (BOC), or simply termed as Bayes Classifier is a classifier that </a:t>
            </a:r>
            <a:r>
              <a:rPr lang="en-GB" sz="1400">
                <a:solidFill>
                  <a:srgbClr val="0000FF"/>
                </a:solidFill>
                <a:latin typeface="Comic Sans MS"/>
                <a:ea typeface="Comic Sans MS"/>
                <a:cs typeface="Comic Sans MS"/>
                <a:sym typeface="Comic Sans MS"/>
              </a:rPr>
              <a:t>minimizes the error in a probabilistic manner</a:t>
            </a:r>
            <a:r>
              <a:rPr lang="en-GB" sz="1400">
                <a:latin typeface="Comic Sans MS"/>
                <a:ea typeface="Comic Sans MS"/>
                <a:cs typeface="Comic Sans MS"/>
                <a:sym typeface="Comic Sans MS"/>
              </a:rPr>
              <a:t>.</a:t>
            </a:r>
            <a:endParaRPr sz="1400">
              <a:latin typeface="Comic Sans MS"/>
              <a:ea typeface="Comic Sans MS"/>
              <a:cs typeface="Comic Sans MS"/>
              <a:sym typeface="Comic Sans MS"/>
            </a:endParaRPr>
          </a:p>
          <a:p>
            <a:pPr indent="0" lvl="0" marL="0" rtl="0" algn="just">
              <a:lnSpc>
                <a:spcPct val="115000"/>
              </a:lnSpc>
              <a:spcBef>
                <a:spcPts val="1600"/>
              </a:spcBef>
              <a:spcAft>
                <a:spcPts val="0"/>
              </a:spcAft>
              <a:buClr>
                <a:schemeClr val="dk1"/>
              </a:buClr>
              <a:buSzPts val="1100"/>
              <a:buFont typeface="Arial"/>
              <a:buNone/>
            </a:pPr>
            <a:r>
              <a:rPr lang="en-GB" sz="1400">
                <a:latin typeface="Comic Sans MS"/>
                <a:ea typeface="Comic Sans MS"/>
                <a:cs typeface="Comic Sans MS"/>
                <a:sym typeface="Comic Sans MS"/>
              </a:rPr>
              <a:t>Usually, when we calculate the error in a classifier, let's say a binary classifier, we sum up all the mismatches wherein each mismatch (in the predicted class and the actual class) is considered as 1. </a:t>
            </a:r>
            <a:endParaRPr sz="14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rPr lang="en-GB" sz="1400">
                <a:latin typeface="Comic Sans MS"/>
                <a:ea typeface="Comic Sans MS"/>
                <a:cs typeface="Comic Sans MS"/>
                <a:sym typeface="Comic Sans MS"/>
              </a:rPr>
              <a:t>If it is bayes optimal, then the </a:t>
            </a:r>
            <a:r>
              <a:rPr lang="en-GB" sz="1400">
                <a:solidFill>
                  <a:srgbClr val="0000FF"/>
                </a:solidFill>
                <a:latin typeface="Comic Sans MS"/>
                <a:ea typeface="Comic Sans MS"/>
                <a:cs typeface="Comic Sans MS"/>
                <a:sym typeface="Comic Sans MS"/>
              </a:rPr>
              <a:t>errors are weighed using the join probability distribution between the input and the output sets</a:t>
            </a:r>
            <a:r>
              <a:rPr lang="en-GB" sz="1400">
                <a:latin typeface="Comic Sans MS"/>
                <a:ea typeface="Comic Sans MS"/>
                <a:cs typeface="Comic Sans MS"/>
                <a:sym typeface="Comic Sans MS"/>
              </a:rPr>
              <a:t>. This means, that we sum up the mismatches, each error (1) is weighted by the probability of the corresponding input and the predicted output (the incorrect output here).</a:t>
            </a:r>
            <a:endParaRPr sz="1400">
              <a:latin typeface="Comic Sans MS"/>
              <a:ea typeface="Comic Sans MS"/>
              <a:cs typeface="Comic Sans MS"/>
              <a:sym typeface="Comic Sans MS"/>
            </a:endParaRPr>
          </a:p>
        </p:txBody>
      </p:sp>
      <p:pic>
        <p:nvPicPr>
          <p:cNvPr id="530" name="Google Shape;530;p55"/>
          <p:cNvPicPr preferRelativeResize="0"/>
          <p:nvPr/>
        </p:nvPicPr>
        <p:blipFill rotWithShape="1">
          <a:blip r:embed="rId3">
            <a:alphaModFix/>
          </a:blip>
          <a:srcRect b="0" l="0" r="0" t="0"/>
          <a:stretch/>
        </p:blipFill>
        <p:spPr>
          <a:xfrm>
            <a:off x="5211400" y="1707699"/>
            <a:ext cx="3754425" cy="19172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Let’s see some examples with Python</a:t>
            </a:r>
            <a:endParaRPr/>
          </a:p>
        </p:txBody>
      </p:sp>
      <p:sp>
        <p:nvSpPr>
          <p:cNvPr id="536" name="Google Shape;536;p56"/>
          <p:cNvSpPr txBox="1"/>
          <p:nvPr>
            <p:ph idx="1" type="body"/>
          </p:nvPr>
        </p:nvSpPr>
        <p:spPr>
          <a:xfrm>
            <a:off x="311700" y="1152475"/>
            <a:ext cx="8520600" cy="29439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We will start by working out simple examples involving coin toss to get a feel about how this mechanism works.</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Thereafter, we will take a drug testing example and see how Bayesian thinking is essential to get the best possible estimate of the probability in the presence of known errors in the test. We will also work out a factory production example for common in quality assurance setting.</a:t>
            </a:r>
            <a:endParaRPr sz="1600">
              <a:latin typeface="Comic Sans MS"/>
              <a:ea typeface="Comic Sans MS"/>
              <a:cs typeface="Comic Sans MS"/>
              <a:sym typeface="Comic Sans MS"/>
            </a:endParaRPr>
          </a:p>
          <a:p>
            <a:pPr indent="-330200" lvl="0" marL="457200" rtl="0" algn="just">
              <a:lnSpc>
                <a:spcPct val="115000"/>
              </a:lnSpc>
              <a:spcBef>
                <a:spcPts val="1000"/>
              </a:spcBef>
              <a:spcAft>
                <a:spcPts val="1000"/>
              </a:spcAft>
              <a:buSzPts val="1600"/>
              <a:buFont typeface="Comic Sans MS"/>
              <a:buChar char="❏"/>
            </a:pPr>
            <a:r>
              <a:rPr lang="en-GB" sz="1600">
                <a:latin typeface="Comic Sans MS"/>
                <a:ea typeface="Comic Sans MS"/>
                <a:cs typeface="Comic Sans MS"/>
                <a:sym typeface="Comic Sans MS"/>
              </a:rPr>
              <a:t>We will also examine some advanced packages like PyMC3 which does Markov Chain Monte Carlo (MCMC) sampling to compute Bayesian inference. But these will just be mentioned for your knowledge and not covered in detail here.</a:t>
            </a:r>
            <a:endParaRPr sz="1600">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Food for thought on the confidence interval</a:t>
            </a:r>
            <a:endParaRPr/>
          </a:p>
        </p:txBody>
      </p:sp>
      <p:sp>
        <p:nvSpPr>
          <p:cNvPr id="87" name="Google Shape;8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600">
                <a:latin typeface="Comic Sans MS"/>
                <a:ea typeface="Comic Sans MS"/>
                <a:cs typeface="Comic Sans MS"/>
                <a:sym typeface="Comic Sans MS"/>
              </a:rPr>
              <a:t>Suppose, you are sampling some data from a population of students to estimate their probability of success in a standardized test (e.g. SAT).</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600">
                <a:latin typeface="Comic Sans MS"/>
                <a:ea typeface="Comic Sans MS"/>
                <a:cs typeface="Comic Sans MS"/>
                <a:sym typeface="Comic Sans MS"/>
              </a:rPr>
              <a:t>QUESTION 1</a:t>
            </a:r>
            <a:r>
              <a:rPr lang="en-GB" sz="1600">
                <a:latin typeface="Comic Sans MS"/>
                <a:ea typeface="Comic Sans MS"/>
                <a:cs typeface="Comic Sans MS"/>
                <a:sym typeface="Comic Sans MS"/>
              </a:rPr>
              <a:t>: If you are allowed to sample only 10 students, would your estimation interval be narrow or wide than if you would have been allowed a sample of 100 students?</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b="1" lang="en-GB" sz="1600">
                <a:latin typeface="Comic Sans MS"/>
                <a:ea typeface="Comic Sans MS"/>
                <a:cs typeface="Comic Sans MS"/>
                <a:sym typeface="Comic Sans MS"/>
              </a:rPr>
              <a:t>QUESTION 2</a:t>
            </a:r>
            <a:r>
              <a:rPr lang="en-GB" sz="1600">
                <a:latin typeface="Comic Sans MS"/>
                <a:ea typeface="Comic Sans MS"/>
                <a:cs typeface="Comic Sans MS"/>
                <a:sym typeface="Comic Sans MS"/>
              </a:rPr>
              <a:t>: If you are asked to construct a 99% confidence interval vs. a 90% confidence interval for the estimated mean, which one would be wider (on the same sample dataset)?</a:t>
            </a:r>
            <a:endParaRPr sz="1600">
              <a:latin typeface="Comic Sans MS"/>
              <a:ea typeface="Comic Sans MS"/>
              <a:cs typeface="Comic Sans MS"/>
              <a:sym typeface="Comic Sans MS"/>
            </a:endParaRPr>
          </a:p>
          <a:p>
            <a:pPr indent="0" lvl="0" marL="0" rtl="0" algn="l">
              <a:lnSpc>
                <a:spcPct val="115000"/>
              </a:lnSpc>
              <a:spcBef>
                <a:spcPts val="1600"/>
              </a:spcBef>
              <a:spcAft>
                <a:spcPts val="1600"/>
              </a:spcAft>
              <a:buSzPts val="1800"/>
              <a:buNone/>
            </a:pPr>
            <a:r>
              <a:rPr lang="en-GB" sz="1600">
                <a:latin typeface="Comic Sans MS"/>
                <a:ea typeface="Comic Sans MS"/>
                <a:cs typeface="Comic Sans MS"/>
                <a:sym typeface="Comic Sans MS"/>
              </a:rPr>
              <a:t>We will simulate these scenarios in the coding exercise and see the answers!</a:t>
            </a:r>
            <a:endParaRPr sz="1600">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Sampling</a:t>
            </a:r>
            <a:endParaRPr/>
          </a:p>
        </p:txBody>
      </p:sp>
      <p:pic>
        <p:nvPicPr>
          <p:cNvPr id="93" name="Google Shape;93;p6"/>
          <p:cNvPicPr preferRelativeResize="0"/>
          <p:nvPr/>
        </p:nvPicPr>
        <p:blipFill rotWithShape="1">
          <a:blip r:embed="rId3">
            <a:alphaModFix/>
          </a:blip>
          <a:srcRect b="0" l="0" r="0" t="0"/>
          <a:stretch/>
        </p:blipFill>
        <p:spPr>
          <a:xfrm>
            <a:off x="472825" y="1078125"/>
            <a:ext cx="3226651" cy="2485250"/>
          </a:xfrm>
          <a:prstGeom prst="rect">
            <a:avLst/>
          </a:prstGeom>
          <a:noFill/>
          <a:ln>
            <a:noFill/>
          </a:ln>
        </p:spPr>
      </p:pic>
      <p:sp>
        <p:nvSpPr>
          <p:cNvPr id="94" name="Google Shape;94;p6"/>
          <p:cNvSpPr txBox="1"/>
          <p:nvPr/>
        </p:nvSpPr>
        <p:spPr>
          <a:xfrm>
            <a:off x="3825200" y="721900"/>
            <a:ext cx="5007000" cy="2841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Simple random sampling</a:t>
            </a:r>
            <a:endParaRPr b="0" i="0" sz="1800" u="none" cap="none" strike="noStrike">
              <a:solidFill>
                <a:srgbClr val="000000"/>
              </a:solidFill>
              <a:latin typeface="Comic Sans MS"/>
              <a:ea typeface="Comic Sans MS"/>
              <a:cs typeface="Comic Sans MS"/>
              <a:sym typeface="Comic Sans MS"/>
            </a:endParaRPr>
          </a:p>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Systematic (order-based) sampling</a:t>
            </a:r>
            <a:endParaRPr b="0" i="0" sz="1800" u="none" cap="none" strike="noStrike">
              <a:solidFill>
                <a:srgbClr val="000000"/>
              </a:solidFill>
              <a:latin typeface="Comic Sans MS"/>
              <a:ea typeface="Comic Sans MS"/>
              <a:cs typeface="Comic Sans MS"/>
              <a:sym typeface="Comic Sans MS"/>
            </a:endParaRPr>
          </a:p>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Stratified sampling</a:t>
            </a:r>
            <a:endParaRPr b="0" i="0" sz="1800" u="none" cap="none" strike="noStrike">
              <a:solidFill>
                <a:srgbClr val="000000"/>
              </a:solidFill>
              <a:latin typeface="Comic Sans MS"/>
              <a:ea typeface="Comic Sans MS"/>
              <a:cs typeface="Comic Sans MS"/>
              <a:sym typeface="Comic Sans MS"/>
            </a:endParaRPr>
          </a:p>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Probability-proportional-to-size sampling</a:t>
            </a:r>
            <a:endParaRPr b="0" i="0" sz="1800" u="none" cap="none" strike="noStrike">
              <a:solidFill>
                <a:srgbClr val="000000"/>
              </a:solidFill>
              <a:latin typeface="Comic Sans MS"/>
              <a:ea typeface="Comic Sans MS"/>
              <a:cs typeface="Comic Sans MS"/>
              <a:sym typeface="Comic Sans MS"/>
            </a:endParaRPr>
          </a:p>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Cluster sampling</a:t>
            </a:r>
            <a:endParaRPr b="0" i="0" sz="1800" u="none" cap="none" strike="noStrike">
              <a:solidFill>
                <a:srgbClr val="000000"/>
              </a:solidFill>
              <a:latin typeface="Comic Sans MS"/>
              <a:ea typeface="Comic Sans MS"/>
              <a:cs typeface="Comic Sans MS"/>
              <a:sym typeface="Comic Sans MS"/>
            </a:endParaRPr>
          </a:p>
          <a:p>
            <a:pPr indent="-342900" lvl="0" marL="457200" marR="0" rtl="0" algn="l">
              <a:lnSpc>
                <a:spcPct val="115000"/>
              </a:lnSpc>
              <a:spcBef>
                <a:spcPts val="1000"/>
              </a:spcBef>
              <a:spcAft>
                <a:spcPts val="0"/>
              </a:spcAft>
              <a:buClr>
                <a:srgbClr val="000000"/>
              </a:buClr>
              <a:buSzPts val="1800"/>
              <a:buFont typeface="Comic Sans MS"/>
              <a:buChar char="❏"/>
            </a:pPr>
            <a:r>
              <a:rPr b="0" i="0" lang="en-GB" sz="1800" u="none" cap="none" strike="noStrike">
                <a:solidFill>
                  <a:srgbClr val="000000"/>
                </a:solidFill>
                <a:latin typeface="Comic Sans MS"/>
                <a:ea typeface="Comic Sans MS"/>
                <a:cs typeface="Comic Sans MS"/>
                <a:sym typeface="Comic Sans MS"/>
              </a:rPr>
              <a:t>Sampling with/without replacement</a:t>
            </a:r>
            <a:endParaRPr b="0" i="0" sz="1800" u="none" cap="none" strike="noStrike">
              <a:solidFill>
                <a:srgbClr val="000000"/>
              </a:solidFill>
              <a:latin typeface="Comic Sans MS"/>
              <a:ea typeface="Comic Sans MS"/>
              <a:cs typeface="Comic Sans MS"/>
              <a:sym typeface="Comic Sans MS"/>
            </a:endParaRPr>
          </a:p>
        </p:txBody>
      </p:sp>
      <p:sp>
        <p:nvSpPr>
          <p:cNvPr id="95" name="Google Shape;95;p6"/>
          <p:cNvSpPr txBox="1"/>
          <p:nvPr/>
        </p:nvSpPr>
        <p:spPr>
          <a:xfrm>
            <a:off x="311700" y="4065075"/>
            <a:ext cx="3848100" cy="74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sng" cap="none" strike="noStrike">
                <a:solidFill>
                  <a:schemeClr val="hlink"/>
                </a:solidFill>
                <a:latin typeface="Arial"/>
                <a:ea typeface="Arial"/>
                <a:cs typeface="Arial"/>
                <a:sym typeface="Arial"/>
                <a:hlinkClick r:id="rId4"/>
              </a:rPr>
              <a:t>https://www.math.upenn.edu/~deturck/m170/wk4/lecture/case1.html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6"/>
          <p:cNvPicPr preferRelativeResize="0"/>
          <p:nvPr/>
        </p:nvPicPr>
        <p:blipFill rotWithShape="1">
          <a:blip r:embed="rId5">
            <a:alphaModFix/>
          </a:blip>
          <a:srcRect b="0" l="0" r="0" t="0"/>
          <a:stretch/>
        </p:blipFill>
        <p:spPr>
          <a:xfrm>
            <a:off x="4066449" y="3624700"/>
            <a:ext cx="1171675" cy="1314851"/>
          </a:xfrm>
          <a:prstGeom prst="rect">
            <a:avLst/>
          </a:prstGeom>
          <a:noFill/>
          <a:ln>
            <a:noFill/>
          </a:ln>
        </p:spPr>
      </p:pic>
      <p:pic>
        <p:nvPicPr>
          <p:cNvPr id="97" name="Google Shape;97;p6"/>
          <p:cNvPicPr preferRelativeResize="0"/>
          <p:nvPr/>
        </p:nvPicPr>
        <p:blipFill rotWithShape="1">
          <a:blip r:embed="rId6">
            <a:alphaModFix/>
          </a:blip>
          <a:srcRect b="0" l="0" r="0" t="0"/>
          <a:stretch/>
        </p:blipFill>
        <p:spPr>
          <a:xfrm>
            <a:off x="5472413" y="3624700"/>
            <a:ext cx="1117617" cy="1314849"/>
          </a:xfrm>
          <a:prstGeom prst="rect">
            <a:avLst/>
          </a:prstGeom>
          <a:noFill/>
          <a:ln>
            <a:noFill/>
          </a:ln>
        </p:spPr>
      </p:pic>
      <p:sp>
        <p:nvSpPr>
          <p:cNvPr id="98" name="Google Shape;98;p6"/>
          <p:cNvSpPr txBox="1"/>
          <p:nvPr/>
        </p:nvSpPr>
        <p:spPr>
          <a:xfrm>
            <a:off x="6725425" y="3866925"/>
            <a:ext cx="1945800" cy="8304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rgbClr val="0000FF"/>
                </a:solidFill>
                <a:latin typeface="Comic Sans MS"/>
                <a:ea typeface="Comic Sans MS"/>
                <a:cs typeface="Comic Sans MS"/>
                <a:sym typeface="Comic Sans MS"/>
              </a:rPr>
              <a:t>Common sense sampling :-)</a:t>
            </a:r>
            <a:endParaRPr b="1" i="0" sz="1800" u="none" cap="none" strike="noStrike">
              <a:solidFill>
                <a:srgbClr val="0000FF"/>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7"/>
          <p:cNvSpPr txBox="1"/>
          <p:nvPr>
            <p:ph type="title"/>
          </p:nvPr>
        </p:nvSpPr>
        <p:spPr>
          <a:xfrm>
            <a:off x="347375" y="248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Degrees of freedom</a:t>
            </a:r>
            <a:endParaRPr/>
          </a:p>
        </p:txBody>
      </p:sp>
      <p:sp>
        <p:nvSpPr>
          <p:cNvPr id="104" name="Google Shape;104;p7"/>
          <p:cNvSpPr txBox="1"/>
          <p:nvPr>
            <p:ph idx="1" type="body"/>
          </p:nvPr>
        </p:nvSpPr>
        <p:spPr>
          <a:xfrm>
            <a:off x="311700" y="863550"/>
            <a:ext cx="8520600" cy="399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latin typeface="Comic Sans MS"/>
                <a:ea typeface="Comic Sans MS"/>
                <a:cs typeface="Comic Sans MS"/>
                <a:sym typeface="Comic Sans MS"/>
              </a:rPr>
              <a:t>Some estimates are based on more information than others. </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rPr lang="en-GB" sz="1600">
                <a:latin typeface="Comic Sans MS"/>
                <a:ea typeface="Comic Sans MS"/>
                <a:cs typeface="Comic Sans MS"/>
                <a:sym typeface="Comic Sans MS"/>
              </a:rPr>
              <a:t>For example, an estimate of the variance based on a sample size of 100 is based on more information than an estimate of the variance based on a sample size of 5. </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lang="en-GB" sz="1600">
                <a:latin typeface="Comic Sans MS"/>
                <a:ea typeface="Comic Sans MS"/>
                <a:cs typeface="Comic Sans MS"/>
                <a:sym typeface="Comic Sans MS"/>
              </a:rPr>
              <a:t>The degrees of freedom (df) of an estimate is the </a:t>
            </a:r>
            <a:r>
              <a:rPr b="1" lang="en-GB" sz="1600">
                <a:latin typeface="Comic Sans MS"/>
                <a:ea typeface="Comic Sans MS"/>
                <a:cs typeface="Comic Sans MS"/>
                <a:sym typeface="Comic Sans MS"/>
              </a:rPr>
              <a:t>number of independent pieces of information</a:t>
            </a:r>
            <a:r>
              <a:rPr lang="en-GB" sz="1600">
                <a:latin typeface="Comic Sans MS"/>
                <a:ea typeface="Comic Sans MS"/>
                <a:cs typeface="Comic Sans MS"/>
                <a:sym typeface="Comic Sans MS"/>
              </a:rPr>
              <a:t> on which the estimate is based.</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SzPts val="1800"/>
              <a:buNone/>
            </a:pPr>
            <a:r>
              <a:rPr lang="en-GB" sz="1600">
                <a:latin typeface="Comic Sans MS"/>
                <a:ea typeface="Comic Sans MS"/>
                <a:cs typeface="Comic Sans MS"/>
                <a:sym typeface="Comic Sans MS"/>
              </a:rPr>
              <a:t>In general, the degrees of freedom for an estimate is equal to the </a:t>
            </a:r>
            <a:r>
              <a:rPr b="1" lang="en-GB" sz="1600">
                <a:latin typeface="Comic Sans MS"/>
                <a:ea typeface="Comic Sans MS"/>
                <a:cs typeface="Comic Sans MS"/>
                <a:sym typeface="Comic Sans MS"/>
              </a:rPr>
              <a:t>number of data points minus the number of parameters estimated</a:t>
            </a:r>
            <a:r>
              <a:rPr lang="en-GB" sz="1600">
                <a:latin typeface="Comic Sans MS"/>
                <a:ea typeface="Comic Sans MS"/>
                <a:cs typeface="Comic Sans MS"/>
                <a:sym typeface="Comic Sans MS"/>
              </a:rPr>
              <a:t> en route to the estimate in question.</a:t>
            </a:r>
            <a:endParaRPr sz="1600">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rPr lang="en-GB" sz="1600">
                <a:latin typeface="Comic Sans MS"/>
                <a:ea typeface="Comic Sans MS"/>
                <a:cs typeface="Comic Sans MS"/>
                <a:sym typeface="Comic Sans MS"/>
              </a:rPr>
              <a:t>Suppose, to estimate variance of the age of the cars, we take 5 cars. Is the degrees of freedom 5? NO. Because to compute variance we need mean. But we do not have population mean. We first estimate/replace it by sample mean. So, df = 5 -1 = 4.</a:t>
            </a:r>
            <a:endParaRPr sz="1600">
              <a:latin typeface="Comic Sans MS"/>
              <a:ea typeface="Comic Sans MS"/>
              <a:cs typeface="Comic Sans MS"/>
              <a:sym typeface="Comic Sans MS"/>
            </a:endParaRPr>
          </a:p>
          <a:p>
            <a:pPr indent="0" lvl="0" marL="0" rtl="0" algn="l">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8"/>
          <p:cNvSpPr txBox="1"/>
          <p:nvPr>
            <p:ph type="title"/>
          </p:nvPr>
        </p:nvSpPr>
        <p:spPr>
          <a:xfrm>
            <a:off x="311700" y="342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Inferential statistics</a:t>
            </a:r>
            <a:endParaRPr/>
          </a:p>
        </p:txBody>
      </p:sp>
      <p:sp>
        <p:nvSpPr>
          <p:cNvPr id="110" name="Google Shape;110;p8"/>
          <p:cNvSpPr txBox="1"/>
          <p:nvPr>
            <p:ph idx="1" type="body"/>
          </p:nvPr>
        </p:nvSpPr>
        <p:spPr>
          <a:xfrm>
            <a:off x="701550" y="1017725"/>
            <a:ext cx="7740900" cy="149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GB" sz="1600">
                <a:latin typeface="Comic Sans MS"/>
                <a:ea typeface="Comic Sans MS"/>
                <a:cs typeface="Comic Sans MS"/>
                <a:sym typeface="Comic Sans MS"/>
              </a:rPr>
              <a:t>The branch of statistics concerned with drawing conclusions about a population from a sample, which is drawn from that population. </a:t>
            </a:r>
            <a:endParaRPr sz="1600">
              <a:latin typeface="Comic Sans MS"/>
              <a:ea typeface="Comic Sans MS"/>
              <a:cs typeface="Comic Sans MS"/>
              <a:sym typeface="Comic Sans MS"/>
            </a:endParaRPr>
          </a:p>
          <a:p>
            <a:pPr indent="0" lvl="0" marL="0" rtl="0" algn="just">
              <a:lnSpc>
                <a:spcPct val="115000"/>
              </a:lnSpc>
              <a:spcBef>
                <a:spcPts val="1600"/>
              </a:spcBef>
              <a:spcAft>
                <a:spcPts val="0"/>
              </a:spcAft>
              <a:buSzPts val="1800"/>
              <a:buNone/>
            </a:pPr>
            <a:r>
              <a:rPr lang="en-GB" sz="1600">
                <a:latin typeface="Comic Sans MS"/>
                <a:ea typeface="Comic Sans MS"/>
                <a:cs typeface="Comic Sans MS"/>
                <a:sym typeface="Comic Sans MS"/>
              </a:rPr>
              <a:t>This is generally done through random sampling, followed by inferences made about central tendency, or any of a number of other aspects of a distribution.</a:t>
            </a:r>
            <a:endParaRPr sz="1600">
              <a:latin typeface="Comic Sans MS"/>
              <a:ea typeface="Comic Sans MS"/>
              <a:cs typeface="Comic Sans MS"/>
              <a:sym typeface="Comic Sans MS"/>
            </a:endParaRPr>
          </a:p>
          <a:p>
            <a:pPr indent="0" lvl="0" marL="0" rtl="0" algn="just">
              <a:lnSpc>
                <a:spcPct val="115000"/>
              </a:lnSpc>
              <a:spcBef>
                <a:spcPts val="1600"/>
              </a:spcBef>
              <a:spcAft>
                <a:spcPts val="1600"/>
              </a:spcAft>
              <a:buSzPts val="1800"/>
              <a:buNone/>
            </a:pPr>
            <a:r>
              <a:t/>
            </a:r>
            <a:endParaRPr sz="1600">
              <a:latin typeface="Comic Sans MS"/>
              <a:ea typeface="Comic Sans MS"/>
              <a:cs typeface="Comic Sans MS"/>
              <a:sym typeface="Comic Sans MS"/>
            </a:endParaRPr>
          </a:p>
        </p:txBody>
      </p:sp>
      <p:pic>
        <p:nvPicPr>
          <p:cNvPr id="111" name="Google Shape;111;p8"/>
          <p:cNvPicPr preferRelativeResize="0"/>
          <p:nvPr/>
        </p:nvPicPr>
        <p:blipFill rotWithShape="1">
          <a:blip r:embed="rId3">
            <a:alphaModFix/>
          </a:blip>
          <a:srcRect b="0" l="0" r="0" t="0"/>
          <a:stretch/>
        </p:blipFill>
        <p:spPr>
          <a:xfrm>
            <a:off x="311700" y="2781225"/>
            <a:ext cx="4062175" cy="1965572"/>
          </a:xfrm>
          <a:prstGeom prst="rect">
            <a:avLst/>
          </a:prstGeom>
          <a:noFill/>
          <a:ln>
            <a:noFill/>
          </a:ln>
        </p:spPr>
      </p:pic>
      <p:sp>
        <p:nvSpPr>
          <p:cNvPr id="112" name="Google Shape;112;p8"/>
          <p:cNvSpPr txBox="1"/>
          <p:nvPr/>
        </p:nvSpPr>
        <p:spPr>
          <a:xfrm>
            <a:off x="4239925" y="2704400"/>
            <a:ext cx="4662300" cy="2171700"/>
          </a:xfrm>
          <a:prstGeom prst="rect">
            <a:avLst/>
          </a:prstGeom>
          <a:solidFill>
            <a:srgbClr val="CCCCCC"/>
          </a:solid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100"/>
              <a:buFont typeface="Arial"/>
              <a:buNone/>
            </a:pPr>
            <a:r>
              <a:rPr b="0" i="0" lang="en-GB" sz="1600" u="none" cap="none" strike="noStrike">
                <a:latin typeface="Comic Sans MS"/>
                <a:ea typeface="Comic Sans MS"/>
                <a:cs typeface="Comic Sans MS"/>
                <a:sym typeface="Comic Sans MS"/>
              </a:rPr>
              <a:t>So, the process of inference encompasses the estimation method completely. </a:t>
            </a:r>
            <a:endParaRPr b="0" i="0" sz="1600" u="none" cap="none" strike="noStrike">
              <a:latin typeface="Comic Sans MS"/>
              <a:ea typeface="Comic Sans MS"/>
              <a:cs typeface="Comic Sans MS"/>
              <a:sym typeface="Comic Sans MS"/>
            </a:endParaRPr>
          </a:p>
          <a:p>
            <a:pPr indent="0" lvl="0" marL="0" marR="0" rtl="0" algn="just">
              <a:lnSpc>
                <a:spcPct val="115000"/>
              </a:lnSpc>
              <a:spcBef>
                <a:spcPts val="1000"/>
              </a:spcBef>
              <a:spcAft>
                <a:spcPts val="0"/>
              </a:spcAft>
              <a:buClr>
                <a:schemeClr val="dk1"/>
              </a:buClr>
              <a:buSzPts val="1100"/>
              <a:buFont typeface="Arial"/>
              <a:buNone/>
            </a:pPr>
            <a:r>
              <a:rPr b="0" i="0" lang="en-GB" sz="1600" u="none" cap="none" strike="noStrike">
                <a:latin typeface="Comic Sans MS"/>
                <a:ea typeface="Comic Sans MS"/>
                <a:cs typeface="Comic Sans MS"/>
                <a:sym typeface="Comic Sans MS"/>
              </a:rPr>
              <a:t>However, the end goal of inference is not only just compute/estimate population statistics but to understand deeply the ‘nature’ of the population i.e. what probability distribution (or what combination) the data came from.</a:t>
            </a:r>
            <a:endParaRPr b="0" i="0" sz="1600" u="none" cap="none" strike="noStrike">
              <a:latin typeface="Comic Sans MS"/>
              <a:ea typeface="Comic Sans MS"/>
              <a:cs typeface="Comic Sans MS"/>
              <a:sym typeface="Comic Sans MS"/>
            </a:endParaRPr>
          </a:p>
          <a:p>
            <a:pPr indent="0" lvl="0" marL="0" marR="0" rtl="0" algn="just">
              <a:lnSpc>
                <a:spcPct val="115000"/>
              </a:lnSpc>
              <a:spcBef>
                <a:spcPts val="1600"/>
              </a:spcBef>
              <a:spcAft>
                <a:spcPts val="1000"/>
              </a:spcAft>
              <a:buClr>
                <a:srgbClr val="000000"/>
              </a:buClr>
              <a:buSzPts val="1600"/>
              <a:buFont typeface="Arial"/>
              <a:buNone/>
            </a:pPr>
            <a:r>
              <a:t/>
            </a:r>
            <a:endParaRPr b="0" i="0" sz="1600" u="none" cap="none" strike="noStrike">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Tirthajyoti Sarkar</dc:creator>
</cp:coreProperties>
</file>